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8" r:id="rId1"/>
  </p:sldMasterIdLst>
  <p:sldIdLst>
    <p:sldId id="256" r:id="rId2"/>
    <p:sldId id="260" r:id="rId3"/>
    <p:sldId id="266" r:id="rId4"/>
    <p:sldId id="259" r:id="rId5"/>
    <p:sldId id="263" r:id="rId6"/>
    <p:sldId id="258" r:id="rId7"/>
    <p:sldId id="261" r:id="rId8"/>
    <p:sldId id="264" r:id="rId9"/>
    <p:sldId id="265" r:id="rId10"/>
    <p:sldId id="267"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5" autoAdjust="0"/>
    <p:restoredTop sz="94660"/>
  </p:normalViewPr>
  <p:slideViewPr>
    <p:cSldViewPr snapToGrid="0">
      <p:cViewPr varScale="1">
        <p:scale>
          <a:sx n="77" d="100"/>
          <a:sy n="77" d="100"/>
        </p:scale>
        <p:origin x="126"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6/23/2015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680862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6/23/2015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66976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6/23/2015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0445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6/23/2015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716186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6/23/2015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6055045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6/23/2015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81082525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6/23/2015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9367997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6/23/2015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562139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6/23/2015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2065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6/23/2015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420822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smtClean="0"/>
              <a:t>6/23/2015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765851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smtClean="0"/>
              <a:t>6/23/2015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207465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6/23/2015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49442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6/23/2015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187097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6/23/2015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603221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
        <p:nvSpPr>
          <p:cNvPr id="5" name="Date Placeholder 4"/>
          <p:cNvSpPr>
            <a:spLocks noGrp="1"/>
          </p:cNvSpPr>
          <p:nvPr>
            <p:ph type="dt" sz="half" idx="10"/>
          </p:nvPr>
        </p:nvSpPr>
        <p:spPr/>
        <p:txBody>
          <a:bodyPr/>
          <a:lstStyle/>
          <a:p>
            <a:fld id="{4509A250-FF31-4206-8172-F9D3106AACB1}" type="datetimeFigureOut">
              <a:rPr lang="en-US" smtClean="0"/>
              <a:t>6/23/2015</a:t>
            </a:fld>
            <a:endParaRPr lang="en-US" dirty="0"/>
          </a:p>
        </p:txBody>
      </p:sp>
    </p:spTree>
    <p:extLst>
      <p:ext uri="{BB962C8B-B14F-4D97-AF65-F5344CB8AC3E}">
        <p14:creationId xmlns:p14="http://schemas.microsoft.com/office/powerpoint/2010/main" val="3902777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509A250-FF31-4206-8172-F9D3106AACB1}" type="datetimeFigureOut">
              <a:rPr lang="en-US" smtClean="0"/>
              <a:t>6/23/2015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3705328541"/>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 id="2147483704"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marshall-bb.blackboard.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kcs.wv.safeschools.com/logi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doc.achieve3000.com/tutorials/LearningCenter/" TargetMode="External"/><Relationship Id="rId2" Type="http://schemas.openxmlformats.org/officeDocument/2006/relationships/hyperlink" Target="https://achieve3000.webex.com/ec0701l/eventcenter/recording/recordAction.do?theAction=poprecord&amp;AT=pb&amp;internalRecordTicket=4832534b0000000231e9cc8fa925354276a34ffe44451e8e906907d5d65d766cb0d6d6a92d4264a2&amp;renewticket=0&amp;isurlact=true&amp;recordID=36855182&amp;apiname=lsr.php&amp;format=short&amp;needFilter=false&amp;&amp;SP=EC&amp;rID=36855182&amp;RCID=f3aee542927e163510d037277a7f8fbf&amp;siteurl=achieve3000&amp;actappname=ec0701l&amp;actname=/eventcenter/frame/g.do&amp;rnd=9833917667&amp;entappname=url0201l&amp;entactname=/nbrRecordingURL.d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ducation.skype.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engradewv.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bays3rdgrade.weebly.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achieve3000.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frontrowed.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bays3rdgrade@gmail.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m-ccss.everydaymathonline.com/g_login.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0558" y="1652974"/>
            <a:ext cx="10906226" cy="1646302"/>
          </a:xfrm>
        </p:spPr>
        <p:txBody>
          <a:bodyPr/>
          <a:lstStyle/>
          <a:p>
            <a:pPr algn="l"/>
            <a:r>
              <a:rPr lang="en-US" dirty="0" smtClean="0"/>
              <a:t>Ideas For Integrating </a:t>
            </a:r>
            <a:br>
              <a:rPr lang="en-US" dirty="0" smtClean="0"/>
            </a:br>
            <a:r>
              <a:rPr lang="en-US" dirty="0" smtClean="0"/>
              <a:t>Technology Into the </a:t>
            </a:r>
            <a:br>
              <a:rPr lang="en-US" dirty="0" smtClean="0"/>
            </a:br>
            <a:r>
              <a:rPr lang="en-US" dirty="0" smtClean="0"/>
              <a:t>Classroom</a:t>
            </a:r>
            <a:endParaRPr lang="en-US" dirty="0"/>
          </a:p>
        </p:txBody>
      </p:sp>
      <p:sp>
        <p:nvSpPr>
          <p:cNvPr id="3" name="Subtitle 2"/>
          <p:cNvSpPr>
            <a:spLocks noGrp="1"/>
          </p:cNvSpPr>
          <p:nvPr>
            <p:ph type="subTitle" idx="1"/>
          </p:nvPr>
        </p:nvSpPr>
        <p:spPr>
          <a:xfrm>
            <a:off x="-158895" y="2998650"/>
            <a:ext cx="7766936" cy="1096899"/>
          </a:xfrm>
        </p:spPr>
        <p:txBody>
          <a:bodyPr/>
          <a:lstStyle/>
          <a:p>
            <a:endParaRPr lang="en-US" dirty="0" smtClean="0"/>
          </a:p>
          <a:p>
            <a:r>
              <a:rPr lang="en-US" sz="2800" dirty="0" smtClean="0"/>
              <a:t>By Lisa Bays</a:t>
            </a:r>
            <a:endParaRPr lang="en-US" sz="2800" dirty="0"/>
          </a:p>
        </p:txBody>
      </p:sp>
    </p:spTree>
    <p:extLst>
      <p:ext uri="{BB962C8B-B14F-4D97-AF65-F5344CB8AC3E}">
        <p14:creationId xmlns:p14="http://schemas.microsoft.com/office/powerpoint/2010/main" val="26552708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0521"/>
            <a:ext cx="8596668" cy="1679879"/>
          </a:xfrm>
        </p:spPr>
        <p:txBody>
          <a:bodyPr>
            <a:normAutofit fontScale="90000"/>
          </a:bodyPr>
          <a:lstStyle/>
          <a:p>
            <a:r>
              <a:rPr lang="en-US" sz="4800" dirty="0" smtClean="0"/>
              <a:t>Blackboard</a:t>
            </a:r>
            <a:br>
              <a:rPr lang="en-US" sz="4800" dirty="0" smtClean="0"/>
            </a:br>
            <a:r>
              <a:rPr lang="en-US" sz="4800" dirty="0" smtClean="0"/>
              <a:t>asynchronous/professional</a:t>
            </a:r>
            <a:br>
              <a:rPr lang="en-US" sz="4800" dirty="0" smtClean="0"/>
            </a:br>
            <a:endParaRPr lang="en-US" sz="4800" dirty="0"/>
          </a:p>
        </p:txBody>
      </p:sp>
      <p:sp>
        <p:nvSpPr>
          <p:cNvPr id="3" name="Content Placeholder 2"/>
          <p:cNvSpPr>
            <a:spLocks noGrp="1"/>
          </p:cNvSpPr>
          <p:nvPr>
            <p:ph idx="1"/>
          </p:nvPr>
        </p:nvSpPr>
        <p:spPr/>
        <p:txBody>
          <a:bodyPr>
            <a:normAutofit/>
          </a:bodyPr>
          <a:lstStyle/>
          <a:p>
            <a:pPr marL="0" indent="0">
              <a:buNone/>
            </a:pPr>
            <a:r>
              <a:rPr lang="en-US" sz="3200" dirty="0" smtClean="0"/>
              <a:t>Blackboard is an asynchronous tool that allows students to attend a virtual classroom.  It lets teachers make announcements, send and receive emails, moderate discussions, assessments, and a gradebook function</a:t>
            </a:r>
            <a:r>
              <a:rPr lang="en-US" sz="3200" dirty="0"/>
              <a:t>. </a:t>
            </a:r>
            <a:r>
              <a:rPr lang="en-US" sz="3200" dirty="0" smtClean="0"/>
              <a:t> </a:t>
            </a:r>
          </a:p>
          <a:p>
            <a:pPr marL="0" indent="0">
              <a:buNone/>
            </a:pPr>
            <a:endParaRPr lang="en-US" sz="2800" dirty="0" smtClean="0"/>
          </a:p>
          <a:p>
            <a:pPr marL="0" indent="0">
              <a:buNone/>
            </a:pPr>
            <a:r>
              <a:rPr lang="en-US" sz="2800" dirty="0" smtClean="0">
                <a:hlinkClick r:id="rId2"/>
              </a:rPr>
              <a:t>https</a:t>
            </a:r>
            <a:r>
              <a:rPr lang="en-US" sz="2800" dirty="0">
                <a:hlinkClick r:id="rId2"/>
              </a:rPr>
              <a:t>://</a:t>
            </a:r>
            <a:r>
              <a:rPr lang="en-US" sz="2800" dirty="0" smtClean="0">
                <a:hlinkClick r:id="rId2"/>
              </a:rPr>
              <a:t>marshall-bb.blackboard.com</a:t>
            </a:r>
            <a:r>
              <a:rPr lang="en-US" sz="2800" dirty="0" smtClean="0"/>
              <a:t> </a:t>
            </a:r>
            <a:endParaRPr lang="en-US" sz="2800" dirty="0"/>
          </a:p>
        </p:txBody>
      </p:sp>
    </p:spTree>
    <p:extLst>
      <p:ext uri="{BB962C8B-B14F-4D97-AF65-F5344CB8AC3E}">
        <p14:creationId xmlns:p14="http://schemas.microsoft.com/office/powerpoint/2010/main" val="3892674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7890"/>
            <a:ext cx="8596668" cy="1742510"/>
          </a:xfrm>
        </p:spPr>
        <p:txBody>
          <a:bodyPr>
            <a:normAutofit fontScale="90000"/>
          </a:bodyPr>
          <a:lstStyle/>
          <a:p>
            <a:r>
              <a:rPr lang="en-US" sz="5300" dirty="0" smtClean="0"/>
              <a:t>Kanawha County Schools (KCS) </a:t>
            </a:r>
            <a:r>
              <a:rPr lang="en-US" sz="5300" dirty="0"/>
              <a:t>O</a:t>
            </a:r>
            <a:r>
              <a:rPr lang="en-US" sz="5300" dirty="0" smtClean="0"/>
              <a:t>nline </a:t>
            </a:r>
            <a:r>
              <a:rPr lang="en-US" sz="5300" dirty="0" err="1" smtClean="0"/>
              <a:t>Safeschools</a:t>
            </a:r>
            <a:r>
              <a:rPr lang="en-US" sz="5300" dirty="0" smtClean="0"/>
              <a:t> </a:t>
            </a:r>
            <a:r>
              <a:rPr lang="en-US" sz="5300" dirty="0"/>
              <a:t>T</a:t>
            </a:r>
            <a:r>
              <a:rPr lang="en-US" sz="5300" dirty="0" smtClean="0"/>
              <a:t>raining</a:t>
            </a:r>
            <a:r>
              <a:rPr lang="en-US" sz="4900" dirty="0" smtClean="0"/>
              <a:t/>
            </a:r>
            <a:br>
              <a:rPr lang="en-US" sz="4900" dirty="0" smtClean="0"/>
            </a:br>
            <a:r>
              <a:rPr lang="en-US" dirty="0" smtClean="0"/>
              <a:t>asynchronous/professional</a:t>
            </a:r>
            <a:br>
              <a:rPr lang="en-US" dirty="0" smtClean="0"/>
            </a:br>
            <a:endParaRPr lang="en-US" dirty="0"/>
          </a:p>
        </p:txBody>
      </p:sp>
      <p:sp>
        <p:nvSpPr>
          <p:cNvPr id="3" name="Content Placeholder 2"/>
          <p:cNvSpPr>
            <a:spLocks noGrp="1"/>
          </p:cNvSpPr>
          <p:nvPr>
            <p:ph idx="1"/>
          </p:nvPr>
        </p:nvSpPr>
        <p:spPr>
          <a:xfrm>
            <a:off x="677334" y="2473739"/>
            <a:ext cx="8596668" cy="4152529"/>
          </a:xfrm>
        </p:spPr>
        <p:txBody>
          <a:bodyPr>
            <a:normAutofit fontScale="92500" lnSpcReduction="10000"/>
          </a:bodyPr>
          <a:lstStyle/>
          <a:p>
            <a:r>
              <a:rPr lang="en-US" sz="3200" dirty="0" smtClean="0"/>
              <a:t>This is an asynchronous program that is set up by the KCS board.  It was designed for teachers to watch and answer questions about safety within the work environment.  Safe schools allows teachers to accomplish training at their own leisure, however it has to be completed by a specific date.  </a:t>
            </a:r>
          </a:p>
          <a:p>
            <a:endParaRPr lang="en-US" sz="3200" dirty="0"/>
          </a:p>
          <a:p>
            <a:r>
              <a:rPr lang="en-US" sz="2600" dirty="0">
                <a:hlinkClick r:id="rId2"/>
              </a:rPr>
              <a:t>http://</a:t>
            </a:r>
            <a:r>
              <a:rPr lang="en-US" sz="2600" dirty="0" smtClean="0">
                <a:hlinkClick r:id="rId2"/>
              </a:rPr>
              <a:t>kcs.wv.safeschools.com/login</a:t>
            </a:r>
            <a:r>
              <a:rPr lang="en-US" sz="2600" dirty="0" smtClean="0"/>
              <a:t> </a:t>
            </a:r>
            <a:endParaRPr lang="en-US" sz="2600" dirty="0"/>
          </a:p>
        </p:txBody>
      </p:sp>
    </p:spTree>
    <p:extLst>
      <p:ext uri="{BB962C8B-B14F-4D97-AF65-F5344CB8AC3E}">
        <p14:creationId xmlns:p14="http://schemas.microsoft.com/office/powerpoint/2010/main" val="2660218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18" y="242714"/>
            <a:ext cx="10107576" cy="1742510"/>
          </a:xfrm>
        </p:spPr>
        <p:txBody>
          <a:bodyPr>
            <a:normAutofit fontScale="90000"/>
          </a:bodyPr>
          <a:lstStyle/>
          <a:p>
            <a:r>
              <a:rPr lang="en-US" sz="4000" dirty="0" smtClean="0"/>
              <a:t>Smarter Balanced </a:t>
            </a:r>
            <a:r>
              <a:rPr lang="en-US" sz="4000" smtClean="0"/>
              <a:t>Assessment Consortium (SBAC) </a:t>
            </a:r>
            <a:r>
              <a:rPr lang="en-US" sz="4000" dirty="0" smtClean="0"/>
              <a:t>Webinar  </a:t>
            </a:r>
            <a:r>
              <a:rPr lang="en-US" sz="3100" dirty="0" smtClean="0"/>
              <a:t/>
            </a:r>
            <a:br>
              <a:rPr lang="en-US" sz="3100" dirty="0" smtClean="0"/>
            </a:br>
            <a:r>
              <a:rPr lang="en-US" dirty="0" smtClean="0">
                <a:solidFill>
                  <a:srgbClr val="FF0000"/>
                </a:solidFill>
              </a:rPr>
              <a:t>synchronous</a:t>
            </a:r>
            <a:r>
              <a:rPr lang="en-US" dirty="0" smtClean="0"/>
              <a:t>/professional</a:t>
            </a:r>
            <a:endParaRPr lang="en-US" dirty="0"/>
          </a:p>
        </p:txBody>
      </p:sp>
      <p:sp>
        <p:nvSpPr>
          <p:cNvPr id="3" name="Content Placeholder 2"/>
          <p:cNvSpPr>
            <a:spLocks noGrp="1"/>
          </p:cNvSpPr>
          <p:nvPr>
            <p:ph idx="1"/>
          </p:nvPr>
        </p:nvSpPr>
        <p:spPr>
          <a:xfrm>
            <a:off x="351657" y="2160589"/>
            <a:ext cx="9775637" cy="4803882"/>
          </a:xfrm>
        </p:spPr>
        <p:txBody>
          <a:bodyPr>
            <a:normAutofit fontScale="47500" lnSpcReduction="20000"/>
          </a:bodyPr>
          <a:lstStyle/>
          <a:p>
            <a:r>
              <a:rPr lang="en-US" sz="5100" dirty="0" smtClean="0"/>
              <a:t>I attended a synchronous webinar in December, to be better prepared for the Smarter Balanced testing that my students will have this spring. This webinar was a synchronous means of providing instruction and immediate feedback to teachers throughout West Virginia. After attending I received the following email.</a:t>
            </a:r>
          </a:p>
          <a:p>
            <a:pPr marL="0" indent="0">
              <a:buNone/>
            </a:pPr>
            <a:endParaRPr lang="en-US" sz="2900" dirty="0"/>
          </a:p>
          <a:p>
            <a:pPr marL="0" indent="0">
              <a:buNone/>
            </a:pPr>
            <a:r>
              <a:rPr lang="en-US" sz="3400" dirty="0" smtClean="0"/>
              <a:t>“Thanks </a:t>
            </a:r>
            <a:r>
              <a:rPr lang="en-US" sz="3400" dirty="0"/>
              <a:t>so much for attending the </a:t>
            </a:r>
            <a:r>
              <a:rPr lang="en-US" sz="3400" b="1" dirty="0"/>
              <a:t>Prepare for Your SBAC Success-Balancing Test Prep </a:t>
            </a:r>
            <a:r>
              <a:rPr lang="en-US" sz="3400" dirty="0"/>
              <a:t>webinar.  We hope you’ll be able to bring your new knowledge back to your schools to support your colleagues and students. </a:t>
            </a:r>
          </a:p>
          <a:p>
            <a:pPr marL="0" indent="0">
              <a:buNone/>
            </a:pPr>
            <a:r>
              <a:rPr lang="en-US" sz="3400" dirty="0"/>
              <a:t>If you’d like to review the recording of our SBAC Test Prep Webinar or share it with your colleagues, </a:t>
            </a:r>
            <a:r>
              <a:rPr lang="en-US" sz="3400" b="1" dirty="0">
                <a:hlinkClick r:id="rId2"/>
              </a:rPr>
              <a:t>click here</a:t>
            </a:r>
            <a:r>
              <a:rPr lang="en-US" sz="3400" dirty="0"/>
              <a:t>.</a:t>
            </a:r>
          </a:p>
          <a:p>
            <a:pPr marL="0" indent="0">
              <a:buNone/>
            </a:pPr>
            <a:r>
              <a:rPr lang="en-US" sz="3400" dirty="0"/>
              <a:t>To learn about our </a:t>
            </a:r>
            <a:r>
              <a:rPr lang="en-US" sz="3400" b="1" dirty="0"/>
              <a:t>Learning Paths for teachers</a:t>
            </a:r>
            <a:r>
              <a:rPr lang="en-US" sz="3400" dirty="0"/>
              <a:t> in the Learning Center, watch </a:t>
            </a:r>
            <a:r>
              <a:rPr lang="en-US" sz="3400" b="1" dirty="0">
                <a:hlinkClick r:id="rId3"/>
              </a:rPr>
              <a:t>this short video</a:t>
            </a:r>
            <a:r>
              <a:rPr lang="en-US" sz="3400" dirty="0"/>
              <a:t>.  They are available 24/7 to support a successful launch with Achieve3000 and enhance your professional learning goal.</a:t>
            </a:r>
          </a:p>
          <a:p>
            <a:pPr marL="0" indent="0">
              <a:buNone/>
            </a:pPr>
            <a:r>
              <a:rPr lang="en-US" sz="3400" dirty="0"/>
              <a:t>Then simply log in at portal.achieve3000.com, locate the Learning Center in the upper right hand corner under </a:t>
            </a:r>
            <a:r>
              <a:rPr lang="en-US" sz="3400" b="1" dirty="0"/>
              <a:t>Training and Support</a:t>
            </a:r>
            <a:r>
              <a:rPr lang="en-US" sz="3400" dirty="0"/>
              <a:t>, and select Learning Paths</a:t>
            </a:r>
            <a:r>
              <a:rPr lang="en-US" sz="3400" dirty="0" smtClean="0"/>
              <a:t>.”    </a:t>
            </a:r>
            <a:endParaRPr lang="en-US" sz="3400" dirty="0"/>
          </a:p>
          <a:p>
            <a:endParaRPr lang="en-US" dirty="0" smtClean="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619550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8184"/>
            <a:ext cx="8596668" cy="1692405"/>
          </a:xfrm>
        </p:spPr>
        <p:txBody>
          <a:bodyPr>
            <a:normAutofit/>
          </a:bodyPr>
          <a:lstStyle/>
          <a:p>
            <a:r>
              <a:rPr lang="en-US" sz="5400" dirty="0" smtClean="0"/>
              <a:t>Skype</a:t>
            </a:r>
            <a:r>
              <a:rPr lang="en-US" sz="4400" dirty="0" smtClean="0"/>
              <a:t>       </a:t>
            </a:r>
            <a:r>
              <a:rPr lang="en-US" dirty="0" smtClean="0"/>
              <a:t>         </a:t>
            </a:r>
            <a:r>
              <a:rPr lang="en-US" dirty="0" smtClean="0">
                <a:solidFill>
                  <a:srgbClr val="FF0000"/>
                </a:solidFill>
              </a:rPr>
              <a:t>synchronous</a:t>
            </a:r>
            <a:r>
              <a:rPr lang="en-US" dirty="0" smtClean="0"/>
              <a:t>/instructional      </a:t>
            </a:r>
            <a:endParaRPr lang="en-US" dirty="0"/>
          </a:p>
        </p:txBody>
      </p:sp>
      <p:sp>
        <p:nvSpPr>
          <p:cNvPr id="3" name="Content Placeholder 2"/>
          <p:cNvSpPr>
            <a:spLocks noGrp="1"/>
          </p:cNvSpPr>
          <p:nvPr>
            <p:ph idx="1"/>
          </p:nvPr>
        </p:nvSpPr>
        <p:spPr>
          <a:xfrm>
            <a:off x="677334" y="1935121"/>
            <a:ext cx="8596668" cy="4118767"/>
          </a:xfrm>
        </p:spPr>
        <p:txBody>
          <a:bodyPr>
            <a:normAutofit lnSpcReduction="10000"/>
          </a:bodyPr>
          <a:lstStyle/>
          <a:p>
            <a:pPr marL="0" indent="0">
              <a:buNone/>
            </a:pPr>
            <a:endParaRPr lang="en-US" sz="2800" dirty="0" smtClean="0"/>
          </a:p>
          <a:p>
            <a:pPr marL="0" indent="0">
              <a:buNone/>
            </a:pPr>
            <a:r>
              <a:rPr lang="en-US" sz="3200" dirty="0" smtClean="0"/>
              <a:t>Skype is a audio and video online service provider. It allows users to commutate to one another regardless of their physical location. It can be used between classrooms to allow student interaction between geographically separated areas. </a:t>
            </a:r>
          </a:p>
          <a:p>
            <a:pPr marL="0" indent="0">
              <a:buNone/>
            </a:pPr>
            <a:r>
              <a:rPr lang="en-US" sz="3200" dirty="0">
                <a:hlinkClick r:id="rId2"/>
              </a:rPr>
              <a:t>https://education.skype.com</a:t>
            </a:r>
            <a:r>
              <a:rPr lang="en-US" sz="3200" dirty="0" smtClean="0">
                <a:hlinkClick r:id="rId2"/>
              </a:rPr>
              <a:t>/</a:t>
            </a:r>
            <a:r>
              <a:rPr lang="en-US" sz="3200" dirty="0" smtClean="0"/>
              <a:t> </a:t>
            </a:r>
            <a:endParaRPr lang="en-US" sz="3200" dirty="0"/>
          </a:p>
          <a:p>
            <a:pPr marL="0" indent="0">
              <a:buNone/>
            </a:pPr>
            <a:endParaRPr lang="en-US" sz="2800" dirty="0" smtClean="0"/>
          </a:p>
        </p:txBody>
      </p:sp>
    </p:spTree>
    <p:extLst>
      <p:ext uri="{BB962C8B-B14F-4D97-AF65-F5344CB8AC3E}">
        <p14:creationId xmlns:p14="http://schemas.microsoft.com/office/powerpoint/2010/main" val="83507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7890"/>
            <a:ext cx="8596668" cy="1780088"/>
          </a:xfrm>
        </p:spPr>
        <p:txBody>
          <a:bodyPr>
            <a:normAutofit/>
          </a:bodyPr>
          <a:lstStyle/>
          <a:p>
            <a:r>
              <a:rPr lang="en-US" sz="5400" dirty="0" err="1" smtClean="0"/>
              <a:t>Engradewv</a:t>
            </a:r>
            <a:r>
              <a:rPr lang="en-US" sz="5400" dirty="0" smtClean="0"/>
              <a:t>   </a:t>
            </a:r>
            <a:r>
              <a:rPr lang="en-US" dirty="0" smtClean="0"/>
              <a:t>     </a:t>
            </a:r>
            <a:r>
              <a:rPr lang="en-US" dirty="0" smtClean="0">
                <a:solidFill>
                  <a:srgbClr val="FF0000"/>
                </a:solidFill>
              </a:rPr>
              <a:t>synchronous</a:t>
            </a:r>
            <a:r>
              <a:rPr lang="en-US" dirty="0" smtClean="0"/>
              <a:t>/instructional      </a:t>
            </a:r>
            <a:endParaRPr lang="en-US" dirty="0"/>
          </a:p>
        </p:txBody>
      </p:sp>
      <p:sp>
        <p:nvSpPr>
          <p:cNvPr id="3" name="Content Placeholder 2"/>
          <p:cNvSpPr>
            <a:spLocks noGrp="1"/>
          </p:cNvSpPr>
          <p:nvPr>
            <p:ph idx="1"/>
          </p:nvPr>
        </p:nvSpPr>
        <p:spPr>
          <a:xfrm>
            <a:off x="677334" y="1691015"/>
            <a:ext cx="8596668" cy="3707704"/>
          </a:xfrm>
        </p:spPr>
        <p:txBody>
          <a:bodyPr>
            <a:normAutofit fontScale="92500"/>
          </a:bodyPr>
          <a:lstStyle/>
          <a:p>
            <a:pPr marL="0" indent="0">
              <a:buNone/>
            </a:pPr>
            <a:r>
              <a:rPr lang="en-US" sz="3500" dirty="0" err="1" smtClean="0"/>
              <a:t>Engradewv</a:t>
            </a:r>
            <a:r>
              <a:rPr lang="en-US" sz="3500" dirty="0" smtClean="0"/>
              <a:t> is a online program that allows students to access online activities from any iPad or desktop. Teachers can assign synchronous activities through </a:t>
            </a:r>
            <a:r>
              <a:rPr lang="en-US" sz="3500" dirty="0" err="1" smtClean="0"/>
              <a:t>Engradewv</a:t>
            </a:r>
            <a:r>
              <a:rPr lang="en-US" sz="3500" dirty="0" smtClean="0"/>
              <a:t> such as wikis, flashcards, matching and tests</a:t>
            </a:r>
            <a:r>
              <a:rPr lang="en-US" sz="3500" dirty="0"/>
              <a:t>. </a:t>
            </a:r>
            <a:endParaRPr lang="en-US" sz="3500" dirty="0" smtClean="0"/>
          </a:p>
          <a:p>
            <a:pPr marL="0" indent="0">
              <a:buNone/>
            </a:pPr>
            <a:endParaRPr lang="en-US" sz="3500" dirty="0" smtClean="0">
              <a:hlinkClick r:id="rId2"/>
            </a:endParaRPr>
          </a:p>
          <a:p>
            <a:pPr marL="0" indent="0">
              <a:buNone/>
            </a:pPr>
            <a:r>
              <a:rPr lang="en-US" sz="3000" dirty="0" smtClean="0">
                <a:hlinkClick r:id="rId2"/>
              </a:rPr>
              <a:t>https</a:t>
            </a:r>
            <a:r>
              <a:rPr lang="en-US" sz="3000" dirty="0">
                <a:hlinkClick r:id="rId2"/>
              </a:rPr>
              <a:t>://www.engradewv.com</a:t>
            </a:r>
            <a:r>
              <a:rPr lang="en-US" sz="3000" dirty="0" smtClean="0">
                <a:hlinkClick r:id="rId2"/>
              </a:rPr>
              <a:t>/</a:t>
            </a:r>
            <a:r>
              <a:rPr lang="en-US" sz="3000" dirty="0" smtClean="0"/>
              <a:t> </a:t>
            </a:r>
          </a:p>
          <a:p>
            <a:endParaRPr lang="en-US" sz="2200" dirty="0"/>
          </a:p>
          <a:p>
            <a:endParaRPr lang="en-US" dirty="0" smtClean="0"/>
          </a:p>
        </p:txBody>
      </p:sp>
    </p:spTree>
    <p:extLst>
      <p:ext uri="{BB962C8B-B14F-4D97-AF65-F5344CB8AC3E}">
        <p14:creationId xmlns:p14="http://schemas.microsoft.com/office/powerpoint/2010/main" val="1061993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75364"/>
            <a:ext cx="8596668" cy="1755036"/>
          </a:xfrm>
        </p:spPr>
        <p:txBody>
          <a:bodyPr>
            <a:normAutofit/>
          </a:bodyPr>
          <a:lstStyle/>
          <a:p>
            <a:r>
              <a:rPr lang="en-US" sz="4900" dirty="0" smtClean="0"/>
              <a:t>Class web site</a:t>
            </a:r>
            <a:r>
              <a:rPr lang="en-US" dirty="0"/>
              <a:t/>
            </a:r>
            <a:br>
              <a:rPr lang="en-US" dirty="0"/>
            </a:br>
            <a:r>
              <a:rPr lang="en-US" dirty="0"/>
              <a:t>asynchronous/instructional</a:t>
            </a:r>
          </a:p>
        </p:txBody>
      </p:sp>
      <p:sp>
        <p:nvSpPr>
          <p:cNvPr id="3" name="Content Placeholder 2"/>
          <p:cNvSpPr>
            <a:spLocks noGrp="1"/>
          </p:cNvSpPr>
          <p:nvPr>
            <p:ph idx="1"/>
          </p:nvPr>
        </p:nvSpPr>
        <p:spPr>
          <a:xfrm>
            <a:off x="527022" y="1811473"/>
            <a:ext cx="8596668" cy="3880773"/>
          </a:xfrm>
        </p:spPr>
        <p:txBody>
          <a:bodyPr>
            <a:normAutofit/>
          </a:bodyPr>
          <a:lstStyle/>
          <a:p>
            <a:r>
              <a:rPr lang="en-US" sz="3200" dirty="0" smtClean="0"/>
              <a:t>This is an asynchronous website I created for other teachers as well as my students and their parents to be able to use daily.  Students are able to hear the story of the week, study spelling words, get their math homework and much more.   </a:t>
            </a:r>
            <a:endParaRPr lang="en-US" sz="3200" dirty="0"/>
          </a:p>
        </p:txBody>
      </p:sp>
      <p:sp>
        <p:nvSpPr>
          <p:cNvPr id="4" name="TextBox 3"/>
          <p:cNvSpPr txBox="1"/>
          <p:nvPr/>
        </p:nvSpPr>
        <p:spPr>
          <a:xfrm>
            <a:off x="814190" y="5107471"/>
            <a:ext cx="6275541" cy="584775"/>
          </a:xfrm>
          <a:prstGeom prst="rect">
            <a:avLst/>
          </a:prstGeom>
          <a:noFill/>
        </p:spPr>
        <p:txBody>
          <a:bodyPr wrap="square" rtlCol="0">
            <a:spAutoFit/>
          </a:bodyPr>
          <a:lstStyle/>
          <a:p>
            <a:r>
              <a:rPr lang="en-US" sz="3200" dirty="0">
                <a:hlinkClick r:id="rId2"/>
              </a:rPr>
              <a:t>http://bays3rdgrade.weebly.com</a:t>
            </a:r>
            <a:endParaRPr lang="en-US" sz="3200" dirty="0"/>
          </a:p>
        </p:txBody>
      </p:sp>
    </p:spTree>
    <p:extLst>
      <p:ext uri="{BB962C8B-B14F-4D97-AF65-F5344CB8AC3E}">
        <p14:creationId xmlns:p14="http://schemas.microsoft.com/office/powerpoint/2010/main" val="1839990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9080"/>
            <a:ext cx="8596668" cy="1320800"/>
          </a:xfrm>
        </p:spPr>
        <p:txBody>
          <a:bodyPr>
            <a:normAutofit fontScale="90000"/>
          </a:bodyPr>
          <a:lstStyle/>
          <a:p>
            <a:r>
              <a:rPr lang="en-US" sz="6000" dirty="0" smtClean="0"/>
              <a:t>Achieve 3000 </a:t>
            </a:r>
            <a:r>
              <a:rPr lang="en-US" sz="4400" dirty="0" smtClean="0"/>
              <a:t>asynchronous/instructional</a:t>
            </a:r>
            <a:endParaRPr lang="en-US" sz="4400" dirty="0"/>
          </a:p>
        </p:txBody>
      </p:sp>
      <p:sp>
        <p:nvSpPr>
          <p:cNvPr id="3" name="Content Placeholder 2"/>
          <p:cNvSpPr>
            <a:spLocks noGrp="1"/>
          </p:cNvSpPr>
          <p:nvPr>
            <p:ph idx="1"/>
          </p:nvPr>
        </p:nvSpPr>
        <p:spPr>
          <a:xfrm>
            <a:off x="677334" y="2148063"/>
            <a:ext cx="9055389" cy="3880773"/>
          </a:xfrm>
        </p:spPr>
        <p:txBody>
          <a:bodyPr>
            <a:noAutofit/>
          </a:bodyPr>
          <a:lstStyle/>
          <a:p>
            <a:r>
              <a:rPr lang="en-US" sz="2800" dirty="0" smtClean="0"/>
              <a:t>This is an online service that Kanawha County School Board provides to the students to be prepared for the Smarter Balanced Assessment Consortium (SBAC).  This is a program that has informational articles for students to investigate using challenging questions.  This program also lets the teacher know at what reading Lexile the student is currently on.  It differentiates articles as well as testing according to individualized reading Lexile. </a:t>
            </a:r>
          </a:p>
          <a:p>
            <a:r>
              <a:rPr lang="en-US" sz="2800" dirty="0" smtClean="0">
                <a:hlinkClick r:id="rId2"/>
              </a:rPr>
              <a:t>http</a:t>
            </a:r>
            <a:r>
              <a:rPr lang="en-US" sz="2800" dirty="0">
                <a:hlinkClick r:id="rId2"/>
              </a:rPr>
              <a:t>://www.achieve3000.com</a:t>
            </a:r>
            <a:r>
              <a:rPr lang="en-US" sz="2800" dirty="0" smtClean="0">
                <a:hlinkClick r:id="rId2"/>
              </a:rPr>
              <a:t>/</a:t>
            </a:r>
            <a:r>
              <a:rPr lang="en-US" sz="2800" dirty="0" smtClean="0"/>
              <a:t>  </a:t>
            </a:r>
          </a:p>
        </p:txBody>
      </p:sp>
    </p:spTree>
    <p:extLst>
      <p:ext uri="{BB962C8B-B14F-4D97-AF65-F5344CB8AC3E}">
        <p14:creationId xmlns:p14="http://schemas.microsoft.com/office/powerpoint/2010/main" val="32911812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3047"/>
            <a:ext cx="8596668" cy="1667353"/>
          </a:xfrm>
        </p:spPr>
        <p:txBody>
          <a:bodyPr>
            <a:normAutofit/>
          </a:bodyPr>
          <a:lstStyle/>
          <a:p>
            <a:r>
              <a:rPr lang="en-US" sz="4900" dirty="0" smtClean="0"/>
              <a:t>Front Row   </a:t>
            </a:r>
            <a:r>
              <a:rPr lang="en-US" dirty="0" smtClean="0"/>
              <a:t/>
            </a:r>
            <a:br>
              <a:rPr lang="en-US" dirty="0" smtClean="0"/>
            </a:br>
            <a:r>
              <a:rPr lang="en-US" dirty="0"/>
              <a:t>asynchronous/instructional</a:t>
            </a:r>
          </a:p>
        </p:txBody>
      </p:sp>
      <p:sp>
        <p:nvSpPr>
          <p:cNvPr id="3" name="Content Placeholder 2"/>
          <p:cNvSpPr>
            <a:spLocks noGrp="1"/>
          </p:cNvSpPr>
          <p:nvPr>
            <p:ph idx="1"/>
          </p:nvPr>
        </p:nvSpPr>
        <p:spPr>
          <a:xfrm>
            <a:off x="677334" y="1659548"/>
            <a:ext cx="8596668" cy="3880773"/>
          </a:xfrm>
        </p:spPr>
        <p:txBody>
          <a:bodyPr>
            <a:noAutofit/>
          </a:bodyPr>
          <a:lstStyle/>
          <a:p>
            <a:r>
              <a:rPr lang="en-US" sz="2800" dirty="0" smtClean="0"/>
              <a:t>Front Row is an asynchronous online program that is differentiated math program.  That matches very closely to what the SBAC testing. It assesses a student’s math level and it differentiates lessons according to skill level.  If students get stuck they can watch a video or the program will tell them to ask a peer to help them out.  The teacher is able to assign and track common core state standards very easily on this program, but most importantly the students are begging to do math because they love this program.  </a:t>
            </a:r>
          </a:p>
          <a:p>
            <a:endParaRPr lang="en-US" sz="2400" dirty="0" smtClean="0"/>
          </a:p>
          <a:p>
            <a:endParaRPr lang="en-US" sz="2400" dirty="0"/>
          </a:p>
        </p:txBody>
      </p:sp>
      <p:sp>
        <p:nvSpPr>
          <p:cNvPr id="4" name="Rectangle 3"/>
          <p:cNvSpPr/>
          <p:nvPr/>
        </p:nvSpPr>
        <p:spPr>
          <a:xfrm>
            <a:off x="965432" y="6400036"/>
            <a:ext cx="4584332" cy="461665"/>
          </a:xfrm>
          <a:prstGeom prst="rect">
            <a:avLst/>
          </a:prstGeom>
        </p:spPr>
        <p:txBody>
          <a:bodyPr wrap="none">
            <a:spAutoFit/>
          </a:bodyPr>
          <a:lstStyle/>
          <a:p>
            <a:r>
              <a:rPr lang="en-US" sz="2400" dirty="0">
                <a:hlinkClick r:id="rId2"/>
              </a:rPr>
              <a:t>https://www.frontrowed.com</a:t>
            </a:r>
            <a:r>
              <a:rPr lang="en-US" sz="2400" dirty="0" smtClean="0">
                <a:hlinkClick r:id="rId2"/>
              </a:rPr>
              <a:t>/</a:t>
            </a:r>
            <a:r>
              <a:rPr lang="en-US" sz="2400" dirty="0" smtClean="0"/>
              <a:t> </a:t>
            </a:r>
            <a:endParaRPr lang="en-US" sz="2400" dirty="0"/>
          </a:p>
        </p:txBody>
      </p:sp>
    </p:spTree>
    <p:extLst>
      <p:ext uri="{BB962C8B-B14F-4D97-AF65-F5344CB8AC3E}">
        <p14:creationId xmlns:p14="http://schemas.microsoft.com/office/powerpoint/2010/main" val="2423219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5468"/>
            <a:ext cx="8596668" cy="1704932"/>
          </a:xfrm>
        </p:spPr>
        <p:txBody>
          <a:bodyPr>
            <a:normAutofit/>
          </a:bodyPr>
          <a:lstStyle/>
          <a:p>
            <a:r>
              <a:rPr lang="en-US" sz="5300" dirty="0" smtClean="0"/>
              <a:t>Email </a:t>
            </a:r>
            <a:r>
              <a:rPr lang="en-US" dirty="0" smtClean="0"/>
              <a:t/>
            </a:r>
            <a:br>
              <a:rPr lang="en-US" dirty="0" smtClean="0"/>
            </a:br>
            <a:r>
              <a:rPr lang="en-US" dirty="0" smtClean="0"/>
              <a:t>asynchronous/instructional</a:t>
            </a:r>
            <a:endParaRPr lang="en-US" dirty="0"/>
          </a:p>
        </p:txBody>
      </p:sp>
      <p:sp>
        <p:nvSpPr>
          <p:cNvPr id="3" name="Content Placeholder 2"/>
          <p:cNvSpPr>
            <a:spLocks noGrp="1"/>
          </p:cNvSpPr>
          <p:nvPr>
            <p:ph idx="1"/>
          </p:nvPr>
        </p:nvSpPr>
        <p:spPr>
          <a:xfrm>
            <a:off x="677334" y="2160589"/>
            <a:ext cx="8596668" cy="4127477"/>
          </a:xfrm>
        </p:spPr>
        <p:txBody>
          <a:bodyPr>
            <a:normAutofit lnSpcReduction="10000"/>
          </a:bodyPr>
          <a:lstStyle/>
          <a:p>
            <a:r>
              <a:rPr lang="en-US" sz="3200" dirty="0" smtClean="0"/>
              <a:t>I have created an email account (</a:t>
            </a:r>
            <a:r>
              <a:rPr lang="en-US" sz="3200" dirty="0" smtClean="0">
                <a:hlinkClick r:id="rId2"/>
              </a:rPr>
              <a:t>bays3rdgrade@gmail.com</a:t>
            </a:r>
            <a:r>
              <a:rPr lang="en-US" sz="3200" dirty="0" smtClean="0"/>
              <a:t>) where students can turn in their homework to me </a:t>
            </a:r>
            <a:r>
              <a:rPr lang="en-US" sz="3200" dirty="0" err="1" smtClean="0"/>
              <a:t>asynchronosly</a:t>
            </a:r>
            <a:r>
              <a:rPr lang="en-US" sz="3200" dirty="0" smtClean="0"/>
              <a:t>.  This allows students to learn how to send email and they are able to watch me print out their papers.  </a:t>
            </a:r>
          </a:p>
          <a:p>
            <a:endParaRPr lang="en-US" sz="3200" dirty="0"/>
          </a:p>
          <a:p>
            <a:pPr marL="0" indent="0">
              <a:buNone/>
            </a:pPr>
            <a:r>
              <a:rPr lang="en-US" sz="2800" dirty="0" smtClean="0">
                <a:hlinkClick r:id="rId2"/>
              </a:rPr>
              <a:t>bays3rdgrade@gmail.com</a:t>
            </a:r>
            <a:endParaRPr lang="en-US" sz="2800" dirty="0"/>
          </a:p>
        </p:txBody>
      </p:sp>
    </p:spTree>
    <p:extLst>
      <p:ext uri="{BB962C8B-B14F-4D97-AF65-F5344CB8AC3E}">
        <p14:creationId xmlns:p14="http://schemas.microsoft.com/office/powerpoint/2010/main" val="21012648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00625"/>
            <a:ext cx="8596668" cy="1629775"/>
          </a:xfrm>
        </p:spPr>
        <p:txBody>
          <a:bodyPr>
            <a:normAutofit/>
          </a:bodyPr>
          <a:lstStyle/>
          <a:p>
            <a:r>
              <a:rPr lang="en-US" sz="4800" dirty="0" smtClean="0"/>
              <a:t>Everyday Math</a:t>
            </a:r>
            <a:br>
              <a:rPr lang="en-US" sz="4800" dirty="0" smtClean="0"/>
            </a:br>
            <a:r>
              <a:rPr lang="en-US" dirty="0"/>
              <a:t>asynchronous/professional</a:t>
            </a:r>
          </a:p>
        </p:txBody>
      </p:sp>
      <p:sp>
        <p:nvSpPr>
          <p:cNvPr id="3" name="Content Placeholder 2"/>
          <p:cNvSpPr>
            <a:spLocks noGrp="1"/>
          </p:cNvSpPr>
          <p:nvPr>
            <p:ph idx="1"/>
          </p:nvPr>
        </p:nvSpPr>
        <p:spPr>
          <a:xfrm>
            <a:off x="201344" y="1722178"/>
            <a:ext cx="10257889" cy="3576331"/>
          </a:xfrm>
        </p:spPr>
        <p:txBody>
          <a:bodyPr>
            <a:noAutofit/>
          </a:bodyPr>
          <a:lstStyle/>
          <a:p>
            <a:r>
              <a:rPr lang="en-US" sz="2800" dirty="0" smtClean="0"/>
              <a:t>This is an asynchronous math program that KCS uses each year.  It is a massive program that will allow students to interact with the smart board.  It has many of the math games set up electronically, and the students prefer them to the paper version.  Students are assessed online and again every quarter.  This is a great tool that allows the teacher to see where students are academically</a:t>
            </a:r>
            <a:r>
              <a:rPr lang="en-US" sz="2800" dirty="0"/>
              <a:t>. </a:t>
            </a:r>
            <a:endParaRPr lang="en-US" sz="2800" dirty="0" smtClean="0"/>
          </a:p>
          <a:p>
            <a:r>
              <a:rPr lang="en-US" sz="2800" dirty="0" smtClean="0">
                <a:hlinkClick r:id="rId2"/>
              </a:rPr>
              <a:t>http</a:t>
            </a:r>
            <a:r>
              <a:rPr lang="en-US" sz="2800" dirty="0">
                <a:hlinkClick r:id="rId2"/>
              </a:rPr>
              <a:t>://</a:t>
            </a:r>
            <a:r>
              <a:rPr lang="en-US" sz="2800" dirty="0" smtClean="0">
                <a:hlinkClick r:id="rId2"/>
              </a:rPr>
              <a:t>em-ccss.everydaymathonline.com/g_login.html</a:t>
            </a:r>
            <a:r>
              <a:rPr lang="en-US" sz="2800" dirty="0" smtClean="0"/>
              <a:t> </a:t>
            </a:r>
            <a:endParaRPr lang="en-US" sz="2800" dirty="0"/>
          </a:p>
        </p:txBody>
      </p:sp>
    </p:spTree>
    <p:extLst>
      <p:ext uri="{BB962C8B-B14F-4D97-AF65-F5344CB8AC3E}">
        <p14:creationId xmlns:p14="http://schemas.microsoft.com/office/powerpoint/2010/main" val="2001217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279</TotalTime>
  <Words>620</Words>
  <Application>Microsoft Office PowerPoint</Application>
  <PresentationFormat>Widescreen</PresentationFormat>
  <Paragraphs>44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Ideas For Integrating  Technology Into the  Classroom</vt:lpstr>
      <vt:lpstr>Smarter Balanced Assessment Consortium (SBAC) Webinar   synchronous/professional</vt:lpstr>
      <vt:lpstr>Skype                synchronous/instructional      </vt:lpstr>
      <vt:lpstr>Engradewv        synchronous/instructional      </vt:lpstr>
      <vt:lpstr>Class web site asynchronous/instructional</vt:lpstr>
      <vt:lpstr>Achieve 3000 asynchronous/instructional</vt:lpstr>
      <vt:lpstr>Front Row    asynchronous/instructional</vt:lpstr>
      <vt:lpstr>Email  asynchronous/instructional</vt:lpstr>
      <vt:lpstr>Everyday Math asynchronous/professional</vt:lpstr>
      <vt:lpstr>Blackboard asynchronous/professional </vt:lpstr>
      <vt:lpstr>Kanawha County Schools (KCS) Online Safeschools Training asynchronous/professional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Ideas</dc:title>
  <dc:creator>Lisa Bays</dc:creator>
  <cp:lastModifiedBy>Lisa Bays</cp:lastModifiedBy>
  <cp:revision>29</cp:revision>
  <dcterms:created xsi:type="dcterms:W3CDTF">2015-02-11T22:43:31Z</dcterms:created>
  <dcterms:modified xsi:type="dcterms:W3CDTF">2015-06-23T23:47:01Z</dcterms:modified>
</cp:coreProperties>
</file>