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7" r:id="rId3"/>
    <p:sldId id="258" r:id="rId4"/>
    <p:sldId id="271" r:id="rId5"/>
    <p:sldId id="274" r:id="rId6"/>
    <p:sldId id="275" r:id="rId7"/>
    <p:sldId id="276" r:id="rId8"/>
    <p:sldId id="277" r:id="rId9"/>
    <p:sldId id="278" r:id="rId10"/>
    <p:sldId id="281" r:id="rId11"/>
    <p:sldId id="282"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p:cViewPr varScale="1">
        <p:scale>
          <a:sx n="47" d="100"/>
          <a:sy n="47" d="100"/>
        </p:scale>
        <p:origin x="48" y="57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6/9/2015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6/9/2015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6/9/2015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6/9/2015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6/9/2015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6/9/2015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6/9/2015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6/9/2015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6/9/2015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6/9/2015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6/9/2015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6/9/2015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6/9/2015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6/9/2015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6/9/2015</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eussville.com/loraxproject/"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earlymoments.com/dr-seuss/The-Life-and-Times-of-Dr-Seuss/" TargetMode="External"/><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earlymoments.com/dr-seuss/The-Life-and-Times-of-Dr-Seus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1208"/>
            <a:ext cx="12192000" cy="1828800"/>
          </a:xfrm>
        </p:spPr>
        <p:txBody>
          <a:bodyPr/>
          <a:lstStyle/>
          <a:p>
            <a:pPr algn="ctr"/>
            <a:r>
              <a:rPr lang="en-US" dirty="0" smtClean="0"/>
              <a:t>Module VI</a:t>
            </a:r>
            <a:br>
              <a:rPr lang="en-US" dirty="0" smtClean="0"/>
            </a:br>
            <a:endParaRPr lang="en-US" dirty="0"/>
          </a:p>
        </p:txBody>
      </p:sp>
      <p:sp>
        <p:nvSpPr>
          <p:cNvPr id="3" name="Subtitle 2"/>
          <p:cNvSpPr>
            <a:spLocks noGrp="1"/>
          </p:cNvSpPr>
          <p:nvPr>
            <p:ph type="subTitle" idx="1"/>
          </p:nvPr>
        </p:nvSpPr>
        <p:spPr>
          <a:xfrm>
            <a:off x="0" y="3136392"/>
            <a:ext cx="12192000" cy="914400"/>
          </a:xfrm>
        </p:spPr>
        <p:txBody>
          <a:bodyPr/>
          <a:lstStyle/>
          <a:p>
            <a:pPr algn="ctr"/>
            <a:r>
              <a:rPr lang="en-US" dirty="0" smtClean="0"/>
              <a:t>Lisa Bays</a:t>
            </a:r>
            <a:endParaRPr lang="en-US" dirty="0"/>
          </a:p>
        </p:txBody>
      </p:sp>
      <p:sp>
        <p:nvSpPr>
          <p:cNvPr id="4" name="Title 12"/>
          <p:cNvSpPr txBox="1">
            <a:spLocks/>
          </p:cNvSpPr>
          <p:nvPr/>
        </p:nvSpPr>
        <p:spPr>
          <a:xfrm>
            <a:off x="0" y="1764792"/>
            <a:ext cx="12192000" cy="1170432"/>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5400" kern="1200">
                <a:solidFill>
                  <a:schemeClr val="tx1">
                    <a:lumMod val="50000"/>
                  </a:schemeClr>
                </a:solidFill>
                <a:latin typeface="+mj-lt"/>
                <a:ea typeface="+mj-ea"/>
                <a:cs typeface="+mj-cs"/>
              </a:defRPr>
            </a:lvl1pPr>
          </a:lstStyle>
          <a:p>
            <a:pPr algn="ctr"/>
            <a:r>
              <a:rPr lang="en-US" dirty="0" smtClean="0">
                <a:solidFill>
                  <a:schemeClr val="accent6">
                    <a:lumMod val="75000"/>
                  </a:schemeClr>
                </a:solidFill>
              </a:rPr>
              <a:t>Anticipation Guide </a:t>
            </a:r>
          </a:p>
          <a:p>
            <a:pPr algn="ctr"/>
            <a:r>
              <a:rPr lang="en-US" dirty="0" smtClean="0">
                <a:solidFill>
                  <a:schemeClr val="accent6">
                    <a:lumMod val="75000"/>
                  </a:schemeClr>
                </a:solidFill>
              </a:rPr>
              <a:t>Featuring Dr. Seuss </a:t>
            </a:r>
            <a:endParaRPr lang="en-US" dirty="0">
              <a:solidFill>
                <a:schemeClr val="accent6">
                  <a:lumMod val="75000"/>
                </a:schemeClr>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872" y="195072"/>
            <a:ext cx="10058400" cy="5657850"/>
          </a:xfrm>
          <a:prstGeom prst="rect">
            <a:avLst/>
          </a:prstGeom>
        </p:spPr>
      </p:pic>
      <p:sp>
        <p:nvSpPr>
          <p:cNvPr id="3" name="Title 1"/>
          <p:cNvSpPr txBox="1">
            <a:spLocks/>
          </p:cNvSpPr>
          <p:nvPr/>
        </p:nvSpPr>
        <p:spPr>
          <a:xfrm>
            <a:off x="2159000" y="5243322"/>
            <a:ext cx="12192000"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50000"/>
                  </a:schemeClr>
                </a:solidFill>
                <a:latin typeface="+mj-lt"/>
                <a:ea typeface="+mj-ea"/>
                <a:cs typeface="+mj-cs"/>
              </a:defRPr>
            </a:lvl1pPr>
          </a:lstStyle>
          <a:p>
            <a:r>
              <a:rPr lang="en-US" sz="3200" dirty="0" smtClean="0">
                <a:hlinkClick r:id="rId3"/>
              </a:rPr>
              <a:t>http://ww</a:t>
            </a:r>
            <a:r>
              <a:rPr lang="en-US" sz="3200" dirty="0" smtClean="0">
                <a:solidFill>
                  <a:schemeClr val="accent3">
                    <a:lumMod val="20000"/>
                    <a:lumOff val="80000"/>
                  </a:schemeClr>
                </a:solidFill>
                <a:hlinkClick r:id="rId3"/>
              </a:rPr>
              <a:t>w.seuss</a:t>
            </a:r>
            <a:r>
              <a:rPr lang="en-US" sz="3200" dirty="0" smtClean="0">
                <a:hlinkClick r:id="rId3"/>
              </a:rPr>
              <a:t>ville.com/loraxproject</a:t>
            </a:r>
            <a:r>
              <a:rPr lang="en-US" sz="4000" dirty="0" smtClean="0">
                <a:hlinkClick r:id="rId3"/>
              </a:rPr>
              <a:t>/</a:t>
            </a:r>
            <a:r>
              <a:rPr lang="en-US" sz="4000" dirty="0" smtClean="0"/>
              <a:t> </a:t>
            </a:r>
            <a:endParaRPr lang="en-US" sz="4000" dirty="0"/>
          </a:p>
        </p:txBody>
      </p:sp>
    </p:spTree>
    <p:extLst>
      <p:ext uri="{BB962C8B-B14F-4D97-AF65-F5344CB8AC3E}">
        <p14:creationId xmlns:p14="http://schemas.microsoft.com/office/powerpoint/2010/main" val="385470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7370" y="1390904"/>
            <a:ext cx="10723710" cy="926591"/>
          </a:xfrm>
          <a:prstGeom prst="rect">
            <a:avLst/>
          </a:prstGeom>
        </p:spPr>
      </p:pic>
      <p:sp>
        <p:nvSpPr>
          <p:cNvPr id="3" name="Title 2"/>
          <p:cNvSpPr>
            <a:spLocks noGrp="1"/>
          </p:cNvSpPr>
          <p:nvPr>
            <p:ph type="title"/>
          </p:nvPr>
        </p:nvSpPr>
        <p:spPr>
          <a:xfrm>
            <a:off x="1738470" y="420114"/>
            <a:ext cx="6858002" cy="734569"/>
          </a:xfrm>
        </p:spPr>
        <p:txBody>
          <a:bodyPr/>
          <a:lstStyle/>
          <a:p>
            <a:r>
              <a:rPr lang="en-US" dirty="0" smtClean="0"/>
              <a:t>Reference</a:t>
            </a:r>
            <a:endParaRPr lang="en-US" dirty="0"/>
          </a:p>
        </p:txBody>
      </p:sp>
      <p:sp>
        <p:nvSpPr>
          <p:cNvPr id="5" name="Title 3"/>
          <p:cNvSpPr txBox="1">
            <a:spLocks/>
          </p:cNvSpPr>
          <p:nvPr/>
        </p:nvSpPr>
        <p:spPr>
          <a:xfrm>
            <a:off x="1542796" y="3733800"/>
            <a:ext cx="11984736"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50000"/>
                  </a:schemeClr>
                </a:solidFill>
                <a:latin typeface="+mj-lt"/>
                <a:ea typeface="+mj-ea"/>
                <a:cs typeface="+mj-cs"/>
              </a:defRPr>
            </a:lvl1pPr>
          </a:lstStyle>
          <a:p>
            <a:pPr algn="ctr"/>
            <a:r>
              <a:rPr lang="en-US" dirty="0" smtClean="0">
                <a:hlinkClick r:id="rId3"/>
              </a:rPr>
              <a:t>The Life and Times of Dr. Seuss </a:t>
            </a:r>
            <a:r>
              <a:rPr lang="en-US" dirty="0" smtClean="0"/>
              <a:t> </a:t>
            </a:r>
            <a:endParaRPr lang="en-US" dirty="0"/>
          </a:p>
        </p:txBody>
      </p:sp>
    </p:spTree>
    <p:extLst>
      <p:ext uri="{BB962C8B-B14F-4D97-AF65-F5344CB8AC3E}">
        <p14:creationId xmlns:p14="http://schemas.microsoft.com/office/powerpoint/2010/main" val="28044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idx="1"/>
          </p:nvPr>
        </p:nvSpPr>
        <p:spPr>
          <a:xfrm>
            <a:off x="3121152" y="902208"/>
            <a:ext cx="9070848" cy="5955792"/>
          </a:xfrm>
        </p:spPr>
        <p:txBody>
          <a:bodyPr>
            <a:normAutofit/>
          </a:bodyPr>
          <a:lstStyle/>
          <a:p>
            <a:r>
              <a:rPr lang="en-US" dirty="0"/>
              <a:t>Making predictions is a way to </a:t>
            </a:r>
            <a:r>
              <a:rPr lang="en-US" dirty="0" smtClean="0"/>
              <a:t>help ensure </a:t>
            </a:r>
            <a:r>
              <a:rPr lang="en-US" dirty="0"/>
              <a:t>the students are fully engaged and helps to focus their </a:t>
            </a:r>
            <a:r>
              <a:rPr lang="en-US" dirty="0" smtClean="0"/>
              <a:t>attention, </a:t>
            </a:r>
            <a:r>
              <a:rPr lang="en-US" dirty="0"/>
              <a:t>while they are reading.  </a:t>
            </a:r>
            <a:r>
              <a:rPr lang="en-US" dirty="0" smtClean="0"/>
              <a:t>Having students make predications, often helps them feel </a:t>
            </a:r>
            <a:r>
              <a:rPr lang="en-US" dirty="0"/>
              <a:t>that they are participating in the </a:t>
            </a:r>
            <a:r>
              <a:rPr lang="en-US" dirty="0" smtClean="0"/>
              <a:t>lesson rather </a:t>
            </a:r>
            <a:r>
              <a:rPr lang="en-US" dirty="0"/>
              <a:t>than simply being an </a:t>
            </a:r>
            <a:r>
              <a:rPr lang="en-US" dirty="0" smtClean="0"/>
              <a:t>observer.  It helps to connect them to the author or characters instead of just </a:t>
            </a:r>
            <a:r>
              <a:rPr lang="en-US" dirty="0"/>
              <a:t>reading what the author has written. </a:t>
            </a:r>
            <a:endParaRPr lang="en-US" dirty="0" smtClean="0"/>
          </a:p>
          <a:p>
            <a:endParaRPr lang="en-US" dirty="0"/>
          </a:p>
          <a:p>
            <a:r>
              <a:rPr lang="en-US" dirty="0" smtClean="0"/>
              <a:t> </a:t>
            </a:r>
            <a:r>
              <a:rPr lang="en-US" dirty="0"/>
              <a:t>D</a:t>
            </a:r>
            <a:r>
              <a:rPr lang="en-US" dirty="0" smtClean="0"/>
              <a:t>iscussions about </a:t>
            </a:r>
            <a:r>
              <a:rPr lang="en-US" dirty="0"/>
              <a:t>how well they were able to predict events after reading the texts results in students sharing viewpoints and leads to a deeper understanding of the material</a:t>
            </a:r>
            <a:r>
              <a:rPr lang="en-US" dirty="0" smtClean="0"/>
              <a:t>.  In addition, it is an excellent tool that   gives the teacher immediate feedback about how well the students understand the material.</a:t>
            </a:r>
            <a:endParaRPr lang="en-US" dirty="0"/>
          </a:p>
        </p:txBody>
      </p:sp>
      <p:sp>
        <p:nvSpPr>
          <p:cNvPr id="6" name="Title 3"/>
          <p:cNvSpPr txBox="1">
            <a:spLocks/>
          </p:cNvSpPr>
          <p:nvPr/>
        </p:nvSpPr>
        <p:spPr>
          <a:xfrm>
            <a:off x="121920" y="-316992"/>
            <a:ext cx="11984736"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50000"/>
                  </a:schemeClr>
                </a:solidFill>
                <a:latin typeface="+mj-lt"/>
                <a:ea typeface="+mj-ea"/>
                <a:cs typeface="+mj-cs"/>
              </a:defRPr>
            </a:lvl1pPr>
          </a:lstStyle>
          <a:p>
            <a:pPr algn="ctr"/>
            <a:r>
              <a:rPr lang="en-US" dirty="0" smtClean="0">
                <a:hlinkClick r:id="rId2"/>
              </a:rPr>
              <a:t>The Life and Times of Dr. Seuss </a:t>
            </a:r>
            <a:r>
              <a:rPr lang="en-US" dirty="0" smtClean="0"/>
              <a:t> </a:t>
            </a:r>
            <a:endParaRPr lang="en-US"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2474132"/>
              </p:ext>
            </p:extLst>
          </p:nvPr>
        </p:nvGraphicFramePr>
        <p:xfrm>
          <a:off x="622300" y="694946"/>
          <a:ext cx="10496804" cy="6107652"/>
        </p:xfrm>
        <a:graphic>
          <a:graphicData uri="http://schemas.openxmlformats.org/drawingml/2006/table">
            <a:tbl>
              <a:tblPr firstRow="1" firstCol="1" bandRow="1">
                <a:tableStyleId>{F5AB1C69-6EDB-4FF4-983F-18BD219EF322}</a:tableStyleId>
              </a:tblPr>
              <a:tblGrid>
                <a:gridCol w="954250"/>
                <a:gridCol w="1052350"/>
                <a:gridCol w="4229100"/>
                <a:gridCol w="749300"/>
                <a:gridCol w="990600"/>
                <a:gridCol w="2521204"/>
              </a:tblGrid>
              <a:tr h="524255">
                <a:tc>
                  <a:txBody>
                    <a:bodyPr/>
                    <a:lstStyle/>
                    <a:p>
                      <a:pPr marL="0" marR="0" algn="ctr">
                        <a:spcBef>
                          <a:spcPts val="0"/>
                        </a:spcBef>
                        <a:spcAft>
                          <a:spcPts val="0"/>
                        </a:spcAft>
                      </a:pPr>
                      <a:r>
                        <a:rPr lang="en-US" sz="1600" dirty="0">
                          <a:effectLst/>
                        </a:rPr>
                        <a:t>Agree</a:t>
                      </a:r>
                      <a:endParaRPr lang="en-US" sz="14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lgn="ctr">
                        <a:spcBef>
                          <a:spcPts val="0"/>
                        </a:spcBef>
                        <a:spcAft>
                          <a:spcPts val="0"/>
                        </a:spcAft>
                      </a:pPr>
                      <a:r>
                        <a:rPr lang="en-US" sz="1600" dirty="0">
                          <a:effectLst/>
                        </a:rPr>
                        <a:t>Disagree</a:t>
                      </a:r>
                      <a:endParaRPr lang="en-US" sz="14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lgn="ctr">
                        <a:spcBef>
                          <a:spcPts val="0"/>
                        </a:spcBef>
                        <a:spcAft>
                          <a:spcPts val="0"/>
                        </a:spcAft>
                      </a:pPr>
                      <a:r>
                        <a:rPr lang="en-US" sz="2000" dirty="0">
                          <a:effectLst/>
                        </a:rPr>
                        <a:t>Statement</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lgn="ctr">
                        <a:spcBef>
                          <a:spcPts val="0"/>
                        </a:spcBef>
                        <a:spcAft>
                          <a:spcPts val="0"/>
                        </a:spcAft>
                      </a:pPr>
                      <a:r>
                        <a:rPr lang="en-US" sz="1600" dirty="0">
                          <a:effectLst/>
                        </a:rPr>
                        <a:t>Agree</a:t>
                      </a:r>
                      <a:endParaRPr lang="en-US" sz="14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lgn="ctr">
                        <a:spcBef>
                          <a:spcPts val="0"/>
                        </a:spcBef>
                        <a:spcAft>
                          <a:spcPts val="0"/>
                        </a:spcAft>
                      </a:pPr>
                      <a:r>
                        <a:rPr lang="en-US" sz="1600" dirty="0">
                          <a:effectLst/>
                        </a:rPr>
                        <a:t>Disagree</a:t>
                      </a:r>
                      <a:endParaRPr lang="en-US" sz="14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lgn="ctr">
                        <a:spcBef>
                          <a:spcPts val="0"/>
                        </a:spcBef>
                        <a:spcAft>
                          <a:spcPts val="0"/>
                        </a:spcAft>
                      </a:pPr>
                      <a:r>
                        <a:rPr lang="en-US" sz="1600" dirty="0">
                          <a:effectLst/>
                        </a:rPr>
                        <a:t>Why?</a:t>
                      </a:r>
                      <a:endParaRPr lang="en-US" sz="1400" dirty="0">
                        <a:effectLst/>
                        <a:latin typeface="ZapfHumnst BT"/>
                        <a:ea typeface="Times New Roman" panose="02020603050405020304" pitchFamily="18" charset="0"/>
                        <a:cs typeface="Times New Roman" panose="02020603050405020304" pitchFamily="18" charset="0"/>
                      </a:endParaRPr>
                    </a:p>
                  </a:txBody>
                  <a:tcPr marL="50016" marR="50016" marT="0" marB="0"/>
                </a:tc>
              </a:tr>
              <a:tr h="1054099">
                <a:tc>
                  <a:txBody>
                    <a:bodyPr/>
                    <a:lstStyle/>
                    <a:p>
                      <a:pPr marL="0" marR="0">
                        <a:spcBef>
                          <a:spcPts val="0"/>
                        </a:spcBef>
                        <a:spcAft>
                          <a:spcPts val="0"/>
                        </a:spcAft>
                      </a:pPr>
                      <a:r>
                        <a:rPr lang="en-US" sz="800" dirty="0">
                          <a:effectLst/>
                        </a:rPr>
                        <a:t> </a:t>
                      </a:r>
                      <a:endParaRPr lang="en-US" sz="700" dirty="0">
                        <a:effectLst/>
                      </a:endParaRPr>
                    </a:p>
                    <a:p>
                      <a:pPr marL="0" marR="0">
                        <a:spcBef>
                          <a:spcPts val="0"/>
                        </a:spcBef>
                        <a:spcAft>
                          <a:spcPts val="0"/>
                        </a:spcAft>
                      </a:pPr>
                      <a:r>
                        <a:rPr lang="en-US" sz="800" dirty="0">
                          <a:effectLst/>
                        </a:rPr>
                        <a:t> </a:t>
                      </a:r>
                      <a:endParaRPr lang="en-US" sz="700" dirty="0">
                        <a:effectLst/>
                      </a:endParaRPr>
                    </a:p>
                    <a:p>
                      <a:pPr marL="0" marR="0">
                        <a:spcBef>
                          <a:spcPts val="0"/>
                        </a:spcBef>
                        <a:spcAft>
                          <a:spcPts val="0"/>
                        </a:spcAft>
                      </a:pPr>
                      <a:r>
                        <a:rPr lang="en-US" sz="800" dirty="0">
                          <a:effectLst/>
                        </a:rPr>
                        <a:t> </a:t>
                      </a:r>
                      <a:endParaRPr lang="en-US" sz="700" dirty="0">
                        <a:effectLst/>
                      </a:endParaRPr>
                    </a:p>
                    <a:p>
                      <a:pPr marL="0" marR="0">
                        <a:spcBef>
                          <a:spcPts val="0"/>
                        </a:spcBef>
                        <a:spcAft>
                          <a:spcPts val="0"/>
                        </a:spcAft>
                      </a:pPr>
                      <a:r>
                        <a:rPr lang="en-US" sz="800" dirty="0">
                          <a:effectLst/>
                        </a:rPr>
                        <a:t> </a:t>
                      </a:r>
                      <a:endParaRPr lang="en-US" sz="700" dirty="0">
                        <a:effectLst/>
                      </a:endParaRPr>
                    </a:p>
                    <a:p>
                      <a:pPr marL="0" marR="0">
                        <a:spcBef>
                          <a:spcPts val="0"/>
                        </a:spcBef>
                        <a:spcAft>
                          <a:spcPts val="0"/>
                        </a:spcAft>
                      </a:pPr>
                      <a:r>
                        <a:rPr lang="en-US" sz="800" dirty="0">
                          <a:effectLst/>
                        </a:rPr>
                        <a:t> </a:t>
                      </a:r>
                      <a:endParaRPr lang="en-US" sz="700" dirty="0">
                        <a:effectLst/>
                      </a:endParaRPr>
                    </a:p>
                    <a:p>
                      <a:pPr marL="0" marR="0">
                        <a:spcBef>
                          <a:spcPts val="0"/>
                        </a:spcBef>
                        <a:spcAft>
                          <a:spcPts val="0"/>
                        </a:spcAft>
                      </a:pPr>
                      <a:r>
                        <a:rPr lang="en-US" sz="8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8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2000" dirty="0" smtClean="0">
                          <a:effectLst/>
                        </a:rPr>
                        <a:t>1. An</a:t>
                      </a:r>
                      <a:r>
                        <a:rPr lang="en-US" sz="2000" baseline="0" dirty="0" smtClean="0">
                          <a:effectLst/>
                        </a:rPr>
                        <a:t> author must have a doctorate degree when publishing their name on books.</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8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8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8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r>
              <a:tr h="900021">
                <a:tc>
                  <a:txBody>
                    <a:bodyPr/>
                    <a:lstStyle/>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1800" dirty="0" smtClean="0">
                          <a:effectLst/>
                        </a:rPr>
                        <a:t>2. President Theodore</a:t>
                      </a:r>
                      <a:r>
                        <a:rPr lang="en-US" sz="1800" baseline="0" dirty="0" smtClean="0">
                          <a:effectLst/>
                        </a:rPr>
                        <a:t> Roosevelt  give </a:t>
                      </a:r>
                      <a:r>
                        <a:rPr lang="en-US" sz="1800" b="0" i="0" kern="1200" dirty="0" smtClean="0">
                          <a:solidFill>
                            <a:schemeClr val="dk1"/>
                          </a:solidFill>
                          <a:effectLst/>
                          <a:latin typeface="+mn-lt"/>
                          <a:ea typeface="+mn-ea"/>
                          <a:cs typeface="+mn-cs"/>
                        </a:rPr>
                        <a:t>Theodor Seuss Geisel </a:t>
                      </a:r>
                      <a:r>
                        <a:rPr lang="en-US" sz="1800" baseline="0" dirty="0" smtClean="0">
                          <a:effectLst/>
                        </a:rPr>
                        <a:t>a medal.  </a:t>
                      </a:r>
                    </a:p>
                    <a:p>
                      <a:pPr marL="0" marR="0">
                        <a:spcBef>
                          <a:spcPts val="0"/>
                        </a:spcBef>
                        <a:spcAft>
                          <a:spcPts val="0"/>
                        </a:spcAft>
                      </a:pP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r>
              <a:tr h="731955">
                <a:tc>
                  <a:txBody>
                    <a:bodyPr/>
                    <a:lstStyle/>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1800" dirty="0" smtClean="0">
                          <a:effectLst/>
                        </a:rPr>
                        <a:t>3. Dr. Seuss never suffered from stage fright.</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r>
              <a:tr h="900021">
                <a:tc>
                  <a:txBody>
                    <a:bodyPr/>
                    <a:lstStyle/>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1800" dirty="0" smtClean="0">
                          <a:effectLst/>
                        </a:rPr>
                        <a:t>4. Dr.</a:t>
                      </a:r>
                      <a:r>
                        <a:rPr lang="en-US" sz="1800" baseline="0" dirty="0" smtClean="0">
                          <a:effectLst/>
                        </a:rPr>
                        <a:t> Seuss was an okay student in college and while in college he wrote for a magazine called Jack-O-Lantern.  </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r>
              <a:tr h="900021">
                <a:tc>
                  <a:txBody>
                    <a:bodyPr/>
                    <a:lstStyle/>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1800" dirty="0" smtClean="0">
                          <a:effectLst/>
                        </a:rPr>
                        <a:t>5. During</a:t>
                      </a:r>
                      <a:r>
                        <a:rPr lang="en-US" sz="1800" baseline="0" dirty="0" smtClean="0">
                          <a:effectLst/>
                        </a:rPr>
                        <a:t> WWII Dr. Seuss found himself behind enemy lines and he had to be rescued by troops. </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r>
              <a:tr h="900021">
                <a:tc>
                  <a:txBody>
                    <a:bodyPr/>
                    <a:lstStyle/>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1800" dirty="0">
                          <a:effectLst/>
                        </a:rPr>
                        <a:t>6</a:t>
                      </a:r>
                      <a:r>
                        <a:rPr lang="en-US" sz="1800" dirty="0" smtClean="0">
                          <a:effectLst/>
                        </a:rPr>
                        <a:t>. Dr. Seuss never wrote</a:t>
                      </a:r>
                      <a:r>
                        <a:rPr lang="en-US" sz="1800" baseline="0" dirty="0" smtClean="0">
                          <a:effectLst/>
                        </a:rPr>
                        <a:t> any books after he turned 60 years old.  </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r>
            </a:tbl>
          </a:graphicData>
        </a:graphic>
      </p:graphicFrame>
      <p:sp>
        <p:nvSpPr>
          <p:cNvPr id="5" name="Title 12"/>
          <p:cNvSpPr>
            <a:spLocks noGrp="1"/>
          </p:cNvSpPr>
          <p:nvPr>
            <p:ph type="title"/>
          </p:nvPr>
        </p:nvSpPr>
        <p:spPr>
          <a:xfrm>
            <a:off x="-1066800" y="0"/>
            <a:ext cx="13258800" cy="694944"/>
          </a:xfrm>
        </p:spPr>
        <p:txBody>
          <a:bodyPr>
            <a:normAutofit/>
          </a:bodyPr>
          <a:lstStyle/>
          <a:p>
            <a:r>
              <a:rPr lang="en-US" sz="1800" dirty="0" smtClean="0">
                <a:solidFill>
                  <a:schemeClr val="accent6">
                    <a:lumMod val="75000"/>
                  </a:schemeClr>
                </a:solidFill>
              </a:rPr>
              <a:t>               Before the article      </a:t>
            </a:r>
            <a:r>
              <a:rPr lang="en-US" sz="3200" dirty="0" smtClean="0">
                <a:solidFill>
                  <a:schemeClr val="accent6">
                    <a:lumMod val="75000"/>
                  </a:schemeClr>
                </a:solidFill>
              </a:rPr>
              <a:t>Anticipation Guide  </a:t>
            </a:r>
            <a:r>
              <a:rPr lang="en-US" sz="1800" dirty="0" smtClean="0">
                <a:solidFill>
                  <a:schemeClr val="accent6">
                    <a:lumMod val="75000"/>
                  </a:schemeClr>
                </a:solidFill>
              </a:rPr>
              <a:t>After the article  </a:t>
            </a:r>
            <a:endParaRPr dirty="0">
              <a:solidFill>
                <a:schemeClr val="accent6">
                  <a:lumMod val="75000"/>
                </a:schemeClr>
              </a:solidFill>
            </a:endParaRPr>
          </a:p>
        </p:txBody>
      </p:sp>
      <p:sp>
        <p:nvSpPr>
          <p:cNvPr id="2" name="Multiply 1"/>
          <p:cNvSpPr/>
          <p:nvPr/>
        </p:nvSpPr>
        <p:spPr>
          <a:xfrm>
            <a:off x="7607300" y="128066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7721600" y="225856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7607300" y="3109976"/>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6807200" y="3974084"/>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6807200" y="501700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7670800" y="5838952"/>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1574800" y="1309116"/>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660400" y="2251456"/>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1651000" y="3096514"/>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660400" y="3974084"/>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673100" y="4938776"/>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1651000" y="5864352"/>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69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 y="89555"/>
            <a:ext cx="11938000" cy="6463308"/>
          </a:xfrm>
          <a:prstGeom prst="rect">
            <a:avLst/>
          </a:prstGeom>
        </p:spPr>
        <p:txBody>
          <a:bodyPr wrap="square">
            <a:spAutoFit/>
          </a:bodyPr>
          <a:lstStyle/>
          <a:p>
            <a:r>
              <a:rPr lang="en-US" dirty="0"/>
              <a:t>The Life and Times of Dr. Seuss</a:t>
            </a:r>
          </a:p>
          <a:p>
            <a:endParaRPr lang="en-US" dirty="0"/>
          </a:p>
          <a:p>
            <a:endParaRPr lang="en-US" dirty="0"/>
          </a:p>
          <a:p>
            <a:r>
              <a:rPr lang="en-US" dirty="0"/>
              <a:t>No American writer has had as great an impact on children's literature as</a:t>
            </a:r>
          </a:p>
          <a:p>
            <a:r>
              <a:rPr lang="en-US" dirty="0"/>
              <a:t>Dr. Seuss. His imaginative characters, vivid illustrations, and catchy rhymes are instantly recognizable to anyone who grew up reading his stories. The author himself is less well-known; while he worked tirelessly at his craft, he didn't seek personal fame. Most of the details of his private life aren’t common knowledge to fans of his books. For instance, it’s a little-known fact that Dr. Seuss wasn’t actually a doctor—he added the prefix to his pseudonym as a goofy way to lend credibility to his menagerie of characters.</a:t>
            </a:r>
          </a:p>
          <a:p>
            <a:endParaRPr lang="en-US" dirty="0"/>
          </a:p>
          <a:p>
            <a:r>
              <a:rPr lang="en-US" dirty="0"/>
              <a:t>A PROSPEROUS &amp; PATRIOTIC CHILDHOOD</a:t>
            </a:r>
          </a:p>
          <a:p>
            <a:endParaRPr lang="en-US" dirty="0"/>
          </a:p>
          <a:p>
            <a:r>
              <a:rPr lang="en-US" dirty="0"/>
              <a:t>Theodor Seuss Geisel was born on March 2, 1904, in Springfield, Massachusetts. The town was booming, with several large manufacturing companies and a thriving population of German immigrants. Ted's grandfather and father owned a successful brewery, and the future Dr. Seuss grew up in the midst of a bustling, prosperous extended family. A child during World War I, Ted acquired a sense of patriotism that would remain with him his entire life. As a Scout, he worked to sell U.S. War Bonds. In an oft-told story, he sold so many that he was supposed to receive an award, along with 10 other boys, from President Theodore Roosevelt. However, during the awards ceremony, Roosevelt found that he had only nine medals to give, and when he got to Ted, standing at the end of the row, he asked, "What's this boy doing here?" For the rest of his life, Geisel suffered from acute stage fright, and sometimes skipped speaking engagements altogether.</a:t>
            </a:r>
          </a:p>
        </p:txBody>
      </p:sp>
    </p:spTree>
    <p:extLst>
      <p:ext uri="{BB962C8B-B14F-4D97-AF65-F5344CB8AC3E}">
        <p14:creationId xmlns:p14="http://schemas.microsoft.com/office/powerpoint/2010/main" val="272679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64" y="900095"/>
            <a:ext cx="11814048" cy="3970318"/>
          </a:xfrm>
          <a:prstGeom prst="rect">
            <a:avLst/>
          </a:prstGeom>
        </p:spPr>
        <p:txBody>
          <a:bodyPr wrap="square">
            <a:spAutoFit/>
          </a:bodyPr>
          <a:lstStyle/>
          <a:p>
            <a:r>
              <a:rPr lang="en-US" dirty="0"/>
              <a:t>TRADING ACADEMIA FOR STORYTELLING</a:t>
            </a:r>
          </a:p>
          <a:p>
            <a:endParaRPr lang="en-US" dirty="0"/>
          </a:p>
          <a:p>
            <a:r>
              <a:rPr lang="en-US" dirty="0"/>
              <a:t>As Prohibition loomed and threatened to put his father out of business, Geisel was accepted into Dartmouth College. Enrolled as an English major, he proved to be only a mediocre student. Ted divided his time between his studies and writing for the Dartmouth humor magazine, Jack-o-Lantern. It was there that he discovered his love of designing books with pictures and words, though he said it took him "almost a quarter of a century" before he felt he had succeeded.</a:t>
            </a:r>
          </a:p>
          <a:p>
            <a:endParaRPr lang="en-US" dirty="0"/>
          </a:p>
          <a:p>
            <a:r>
              <a:rPr lang="en-US" dirty="0"/>
              <a:t>As Geisel's senior year came to a close, his father asked where he'd be going next. When Ted answered that he'd gotten a scholarship to study at Lincoln College in Oxford, his father immediately passed the news on to the town newspaper, who published it the next day. Unfortunately, Geisel was exaggerating a bit when he said he'd "gotten" the scholarship; he’d applied, but ultimately was rejected. Nevertheless, his father sent Geisel to England in 1925 for a three-year stay.</a:t>
            </a:r>
          </a:p>
        </p:txBody>
      </p:sp>
    </p:spTree>
    <p:extLst>
      <p:ext uri="{BB962C8B-B14F-4D97-AF65-F5344CB8AC3E}">
        <p14:creationId xmlns:p14="http://schemas.microsoft.com/office/powerpoint/2010/main" val="24599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 y="977634"/>
            <a:ext cx="12192000" cy="3693319"/>
          </a:xfrm>
          <a:prstGeom prst="rect">
            <a:avLst/>
          </a:prstGeom>
        </p:spPr>
        <p:txBody>
          <a:bodyPr wrap="square">
            <a:spAutoFit/>
          </a:bodyPr>
          <a:lstStyle/>
          <a:p>
            <a:r>
              <a:rPr lang="en-US" dirty="0"/>
              <a:t>AN INNOVATOR FINDS HIS MUSE</a:t>
            </a:r>
          </a:p>
          <a:p>
            <a:endParaRPr lang="en-US" dirty="0"/>
          </a:p>
          <a:p>
            <a:r>
              <a:rPr lang="en-US" dirty="0"/>
              <a:t>It was during his time in Europe that Ted met his first wife, another American student named Helen Palmer. Geisel often told the story of how he and Helen broke the news of their relationship to Helen's mother. The first night Mrs. Palmer met Geisel, Helen, out of the blue, said, "Mother, what do you think of 'this' as a husband?" "But I don't even know his name!" her mother exclaimed. Geisel reached into his billfold and pulled out a piece of paper. "Madam," he said, "my card."</a:t>
            </a:r>
          </a:p>
          <a:p>
            <a:endParaRPr lang="en-US" dirty="0"/>
          </a:p>
          <a:p>
            <a:r>
              <a:rPr lang="en-US" dirty="0"/>
              <a:t>After Geisel and Helen married and moved to New York City, he started to get work in magazines and advertisements. His “Quick, Henry, The Flit!” campaign for Flit bug spray was legendary, and he soon branched out into other Standard Oil products, where his unique illustrations seemed to have the power to sell virtually anything. During this time, he published his first children’s book, And to Think That I Saw It on Mulberry Street.</a:t>
            </a:r>
          </a:p>
        </p:txBody>
      </p:sp>
    </p:spTree>
    <p:extLst>
      <p:ext uri="{BB962C8B-B14F-4D97-AF65-F5344CB8AC3E}">
        <p14:creationId xmlns:p14="http://schemas.microsoft.com/office/powerpoint/2010/main" val="326733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48" y="1056650"/>
            <a:ext cx="11960352" cy="4524315"/>
          </a:xfrm>
          <a:prstGeom prst="rect">
            <a:avLst/>
          </a:prstGeom>
        </p:spPr>
        <p:txBody>
          <a:bodyPr wrap="square">
            <a:spAutoFit/>
          </a:bodyPr>
          <a:lstStyle/>
          <a:p>
            <a:r>
              <a:rPr lang="en-US" dirty="0"/>
              <a:t>WORDS IN THE MIDST OF WAR</a:t>
            </a:r>
          </a:p>
          <a:p>
            <a:endParaRPr lang="en-US" dirty="0"/>
          </a:p>
          <a:p>
            <a:r>
              <a:rPr lang="en-US" dirty="0"/>
              <a:t>As World War II loomed, Geisel found himself increasingly drawn to the war effort. He had no sympathy for isolationists, and criticized them copiously along with the leaders of Japan, Germany, and Italy. He wound up in Hollywood, doing animation and screenplays for Colonel Frank Capra’s propaganda unit. At one point, while taking a film to Europe to present to various generals, he found himself stuck behind enemy lines. Thankfully, he was rescued soon after by U.S. troops.</a:t>
            </a:r>
          </a:p>
          <a:p>
            <a:endParaRPr lang="en-US" dirty="0"/>
          </a:p>
          <a:p>
            <a:r>
              <a:rPr lang="en-US" dirty="0"/>
              <a:t>Well-known children's book author Theodor Seuss </a:t>
            </a:r>
            <a:r>
              <a:rPr lang="en-US" dirty="0" smtClean="0"/>
              <a:t>Geisel After </a:t>
            </a:r>
            <a:r>
              <a:rPr lang="en-US" dirty="0"/>
              <a:t>the war, the </a:t>
            </a:r>
            <a:r>
              <a:rPr lang="en-US" dirty="0" err="1"/>
              <a:t>Geisels</a:t>
            </a:r>
            <a:r>
              <a:rPr lang="en-US" dirty="0"/>
              <a:t>, who were now living in La Jolla, California, took a trip to Japan to work on a cultural piece for Life magazine. Tiring of the movie business, Geisel wanted to spend more time on his children’s books. With the advent of the baby boomer generation, children’s books were in high demand, and “Dr. Seuss” became the acknowledged master. He held exceptionally high standards for himself and the people he worked with, including his wife, Helen, who authored the Beginner Book A Fish Out of Water. Geisel was well-known at the publisher’s office for paying close attention to the details of printing, particularly with regard to the colors used in his illustrations.</a:t>
            </a:r>
          </a:p>
        </p:txBody>
      </p:sp>
    </p:spTree>
    <p:extLst>
      <p:ext uri="{BB962C8B-B14F-4D97-AF65-F5344CB8AC3E}">
        <p14:creationId xmlns:p14="http://schemas.microsoft.com/office/powerpoint/2010/main" val="280644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67778"/>
            <a:ext cx="12094464" cy="4247317"/>
          </a:xfrm>
          <a:prstGeom prst="rect">
            <a:avLst/>
          </a:prstGeom>
        </p:spPr>
        <p:txBody>
          <a:bodyPr wrap="square">
            <a:spAutoFit/>
          </a:bodyPr>
          <a:lstStyle/>
          <a:p>
            <a:r>
              <a:rPr lang="en-US" dirty="0"/>
              <a:t>A LEGENDARY PARTNERSHIP ENDS</a:t>
            </a:r>
          </a:p>
          <a:p>
            <a:endParaRPr lang="en-US" dirty="0"/>
          </a:p>
          <a:p>
            <a:r>
              <a:rPr lang="en-US" dirty="0"/>
              <a:t>After a long illness, Geisel’s wife Helen died in 1967, a year after his first TV cartoon aired. Geisel was grief-stricken. In addition to overseeing his business functions, his wife had served as his primary companion, collaborator, and motivator.</a:t>
            </a:r>
          </a:p>
          <a:p>
            <a:endParaRPr lang="en-US" dirty="0"/>
          </a:p>
          <a:p>
            <a:r>
              <a:rPr lang="en-US" dirty="0"/>
              <a:t>An older Theodor Seuss Geisel aka </a:t>
            </a:r>
            <a:r>
              <a:rPr lang="en-US" dirty="0" err="1"/>
              <a:t>Dr</a:t>
            </a:r>
            <a:r>
              <a:rPr lang="en-US" dirty="0"/>
              <a:t> Seuss at his desk</a:t>
            </a:r>
          </a:p>
          <a:p>
            <a:endParaRPr lang="en-US" dirty="0"/>
          </a:p>
          <a:p>
            <a:r>
              <a:rPr lang="en-US" dirty="0"/>
              <a:t>PROLIFIC LATER YEARS</a:t>
            </a:r>
          </a:p>
          <a:p>
            <a:endParaRPr lang="en-US" dirty="0"/>
          </a:p>
          <a:p>
            <a:r>
              <a:rPr lang="en-US" dirty="0"/>
              <a:t>After remarrying to Audrey Stone Diamond, he resumed his hectic schedule. Geisel produced films nearly every year through the 1970s, and two to three books a year almost without pause between 1957 and 1976. After 1980 he slowed down, publishing one book a year, then every two years, until his final book, Oh, the Places You’ll Go!, was published in 1990. At the age of 87, Theodor Seuss Geisel passed away on September 24, 1991 in California.</a:t>
            </a:r>
          </a:p>
        </p:txBody>
      </p:sp>
    </p:spTree>
    <p:extLst>
      <p:ext uri="{BB962C8B-B14F-4D97-AF65-F5344CB8AC3E}">
        <p14:creationId xmlns:p14="http://schemas.microsoft.com/office/powerpoint/2010/main" val="428546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1726967"/>
              </p:ext>
            </p:extLst>
          </p:nvPr>
        </p:nvGraphicFramePr>
        <p:xfrm>
          <a:off x="622300" y="694946"/>
          <a:ext cx="10496804" cy="6179581"/>
        </p:xfrm>
        <a:graphic>
          <a:graphicData uri="http://schemas.openxmlformats.org/drawingml/2006/table">
            <a:tbl>
              <a:tblPr firstRow="1" firstCol="1" bandRow="1">
                <a:tableStyleId>{F5AB1C69-6EDB-4FF4-983F-18BD219EF322}</a:tableStyleId>
              </a:tblPr>
              <a:tblGrid>
                <a:gridCol w="954250"/>
                <a:gridCol w="1052350"/>
                <a:gridCol w="4229100"/>
                <a:gridCol w="749300"/>
                <a:gridCol w="990600"/>
                <a:gridCol w="2521204"/>
              </a:tblGrid>
              <a:tr h="524255">
                <a:tc>
                  <a:txBody>
                    <a:bodyPr/>
                    <a:lstStyle/>
                    <a:p>
                      <a:pPr marL="0" marR="0" algn="ctr">
                        <a:spcBef>
                          <a:spcPts val="0"/>
                        </a:spcBef>
                        <a:spcAft>
                          <a:spcPts val="0"/>
                        </a:spcAft>
                      </a:pPr>
                      <a:r>
                        <a:rPr lang="en-US" sz="1600" dirty="0">
                          <a:effectLst/>
                        </a:rPr>
                        <a:t>Agree</a:t>
                      </a:r>
                      <a:endParaRPr lang="en-US" sz="14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lgn="ctr">
                        <a:spcBef>
                          <a:spcPts val="0"/>
                        </a:spcBef>
                        <a:spcAft>
                          <a:spcPts val="0"/>
                        </a:spcAft>
                      </a:pPr>
                      <a:r>
                        <a:rPr lang="en-US" sz="1600" dirty="0">
                          <a:effectLst/>
                        </a:rPr>
                        <a:t>Disagree</a:t>
                      </a:r>
                      <a:endParaRPr lang="en-US" sz="14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lgn="ctr">
                        <a:spcBef>
                          <a:spcPts val="0"/>
                        </a:spcBef>
                        <a:spcAft>
                          <a:spcPts val="0"/>
                        </a:spcAft>
                      </a:pPr>
                      <a:r>
                        <a:rPr lang="en-US" sz="2000" dirty="0">
                          <a:effectLst/>
                        </a:rPr>
                        <a:t>Statement</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lgn="ctr">
                        <a:spcBef>
                          <a:spcPts val="0"/>
                        </a:spcBef>
                        <a:spcAft>
                          <a:spcPts val="0"/>
                        </a:spcAft>
                      </a:pPr>
                      <a:r>
                        <a:rPr lang="en-US" sz="1600" dirty="0">
                          <a:effectLst/>
                        </a:rPr>
                        <a:t>Agree</a:t>
                      </a:r>
                      <a:endParaRPr lang="en-US" sz="14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lgn="ctr">
                        <a:spcBef>
                          <a:spcPts val="0"/>
                        </a:spcBef>
                        <a:spcAft>
                          <a:spcPts val="0"/>
                        </a:spcAft>
                      </a:pPr>
                      <a:r>
                        <a:rPr lang="en-US" sz="1600" dirty="0">
                          <a:effectLst/>
                        </a:rPr>
                        <a:t>Disagree</a:t>
                      </a:r>
                      <a:endParaRPr lang="en-US" sz="14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lgn="ctr">
                        <a:spcBef>
                          <a:spcPts val="0"/>
                        </a:spcBef>
                        <a:spcAft>
                          <a:spcPts val="0"/>
                        </a:spcAft>
                      </a:pPr>
                      <a:r>
                        <a:rPr lang="en-US" sz="1600" dirty="0">
                          <a:effectLst/>
                        </a:rPr>
                        <a:t>Why?</a:t>
                      </a:r>
                      <a:endParaRPr lang="en-US" sz="1400" dirty="0">
                        <a:effectLst/>
                        <a:latin typeface="ZapfHumnst BT"/>
                        <a:ea typeface="Times New Roman" panose="02020603050405020304" pitchFamily="18" charset="0"/>
                        <a:cs typeface="Times New Roman" panose="02020603050405020304" pitchFamily="18" charset="0"/>
                      </a:endParaRPr>
                    </a:p>
                  </a:txBody>
                  <a:tcPr marL="50016" marR="50016" marT="0" marB="0"/>
                </a:tc>
              </a:tr>
              <a:tr h="1035023">
                <a:tc>
                  <a:txBody>
                    <a:bodyPr/>
                    <a:lstStyle/>
                    <a:p>
                      <a:pPr marL="0" marR="0">
                        <a:spcBef>
                          <a:spcPts val="0"/>
                        </a:spcBef>
                        <a:spcAft>
                          <a:spcPts val="0"/>
                        </a:spcAft>
                      </a:pPr>
                      <a:r>
                        <a:rPr lang="en-US" sz="800" dirty="0">
                          <a:effectLst/>
                        </a:rPr>
                        <a:t> </a:t>
                      </a:r>
                      <a:endParaRPr lang="en-US" sz="700" dirty="0">
                        <a:effectLst/>
                      </a:endParaRPr>
                    </a:p>
                    <a:p>
                      <a:pPr marL="0" marR="0">
                        <a:spcBef>
                          <a:spcPts val="0"/>
                        </a:spcBef>
                        <a:spcAft>
                          <a:spcPts val="0"/>
                        </a:spcAft>
                      </a:pPr>
                      <a:r>
                        <a:rPr lang="en-US" sz="800" dirty="0">
                          <a:effectLst/>
                        </a:rPr>
                        <a:t> </a:t>
                      </a:r>
                      <a:endParaRPr lang="en-US" sz="700" dirty="0">
                        <a:effectLst/>
                      </a:endParaRPr>
                    </a:p>
                    <a:p>
                      <a:pPr marL="0" marR="0">
                        <a:spcBef>
                          <a:spcPts val="0"/>
                        </a:spcBef>
                        <a:spcAft>
                          <a:spcPts val="0"/>
                        </a:spcAft>
                      </a:pPr>
                      <a:r>
                        <a:rPr lang="en-US" sz="800" dirty="0">
                          <a:effectLst/>
                        </a:rPr>
                        <a:t> </a:t>
                      </a:r>
                      <a:endParaRPr lang="en-US" sz="700" dirty="0">
                        <a:effectLst/>
                      </a:endParaRPr>
                    </a:p>
                    <a:p>
                      <a:pPr marL="0" marR="0">
                        <a:spcBef>
                          <a:spcPts val="0"/>
                        </a:spcBef>
                        <a:spcAft>
                          <a:spcPts val="0"/>
                        </a:spcAft>
                      </a:pPr>
                      <a:r>
                        <a:rPr lang="en-US" sz="800" dirty="0">
                          <a:effectLst/>
                        </a:rPr>
                        <a:t> </a:t>
                      </a:r>
                      <a:endParaRPr lang="en-US" sz="700" dirty="0">
                        <a:effectLst/>
                      </a:endParaRPr>
                    </a:p>
                    <a:p>
                      <a:pPr marL="0" marR="0">
                        <a:spcBef>
                          <a:spcPts val="0"/>
                        </a:spcBef>
                        <a:spcAft>
                          <a:spcPts val="0"/>
                        </a:spcAft>
                      </a:pPr>
                      <a:r>
                        <a:rPr lang="en-US" sz="800" dirty="0">
                          <a:effectLst/>
                        </a:rPr>
                        <a:t> </a:t>
                      </a:r>
                      <a:endParaRPr lang="en-US" sz="700" dirty="0">
                        <a:effectLst/>
                      </a:endParaRPr>
                    </a:p>
                    <a:p>
                      <a:pPr marL="0" marR="0">
                        <a:spcBef>
                          <a:spcPts val="0"/>
                        </a:spcBef>
                        <a:spcAft>
                          <a:spcPts val="0"/>
                        </a:spcAft>
                      </a:pPr>
                      <a:r>
                        <a:rPr lang="en-US" sz="8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8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2000" dirty="0" smtClean="0">
                          <a:effectLst/>
                        </a:rPr>
                        <a:t>1. It is</a:t>
                      </a:r>
                      <a:r>
                        <a:rPr lang="en-US" sz="2000" baseline="0" dirty="0" smtClean="0">
                          <a:effectLst/>
                        </a:rPr>
                        <a:t> everyone’s job to protect</a:t>
                      </a:r>
                    </a:p>
                    <a:p>
                      <a:pPr marL="0" marR="0">
                        <a:spcBef>
                          <a:spcPts val="0"/>
                        </a:spcBef>
                        <a:spcAft>
                          <a:spcPts val="0"/>
                        </a:spcAft>
                      </a:pPr>
                      <a:r>
                        <a:rPr lang="en-US" sz="2000" baseline="0" dirty="0" smtClean="0">
                          <a:effectLst/>
                          <a:latin typeface="ZapfHumnst BT"/>
                          <a:ea typeface="Times New Roman" panose="02020603050405020304" pitchFamily="18" charset="0"/>
                          <a:cs typeface="Times New Roman" panose="02020603050405020304" pitchFamily="18" charset="0"/>
                        </a:rPr>
                        <a:t>natural resources. </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8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8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8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r>
              <a:tr h="900021">
                <a:tc>
                  <a:txBody>
                    <a:bodyPr/>
                    <a:lstStyle/>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1800" dirty="0" smtClean="0">
                          <a:effectLst/>
                        </a:rPr>
                        <a:t>2. Using</a:t>
                      </a:r>
                      <a:r>
                        <a:rPr lang="en-US" sz="1800" baseline="0" dirty="0" smtClean="0">
                          <a:effectLst/>
                        </a:rPr>
                        <a:t> up natural resources is okay as long as the products are used for something people use.  </a:t>
                      </a:r>
                    </a:p>
                    <a:p>
                      <a:pPr marL="0" marR="0">
                        <a:spcBef>
                          <a:spcPts val="0"/>
                        </a:spcBef>
                        <a:spcAft>
                          <a:spcPts val="0"/>
                        </a:spcAft>
                      </a:pP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r>
              <a:tr h="731955">
                <a:tc>
                  <a:txBody>
                    <a:bodyPr/>
                    <a:lstStyle/>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1800" dirty="0" smtClean="0">
                          <a:effectLst/>
                        </a:rPr>
                        <a:t>3. If an</a:t>
                      </a:r>
                      <a:r>
                        <a:rPr lang="en-US" sz="1800" baseline="0" dirty="0" smtClean="0">
                          <a:effectLst/>
                        </a:rPr>
                        <a:t> animal’s habitat is destroyed by humans, it can easily find a new one</a:t>
                      </a:r>
                      <a:r>
                        <a:rPr lang="en-US" sz="1800" dirty="0" smtClean="0">
                          <a:effectLst/>
                        </a:rPr>
                        <a:t>.</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r>
              <a:tr h="900021">
                <a:tc>
                  <a:txBody>
                    <a:bodyPr/>
                    <a:lstStyle/>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1800" dirty="0" smtClean="0">
                          <a:effectLst/>
                        </a:rPr>
                        <a:t>4. Dr.</a:t>
                      </a:r>
                      <a:r>
                        <a:rPr lang="en-US" sz="1800" baseline="0" dirty="0" smtClean="0">
                          <a:effectLst/>
                        </a:rPr>
                        <a:t> Seuss wrote The Lorax to teach people about conservation.  </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r>
              <a:tr h="900021">
                <a:tc>
                  <a:txBody>
                    <a:bodyPr/>
                    <a:lstStyle/>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1800" dirty="0" smtClean="0">
                          <a:effectLst/>
                        </a:rPr>
                        <a:t>5. All natural resources</a:t>
                      </a:r>
                      <a:r>
                        <a:rPr lang="en-US" sz="1800" baseline="0" dirty="0" smtClean="0">
                          <a:effectLst/>
                        </a:rPr>
                        <a:t> that have been diminished can be renewed. </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r>
              <a:tr h="900021">
                <a:tc>
                  <a:txBody>
                    <a:bodyPr/>
                    <a:lstStyle/>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p>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1800" dirty="0">
                          <a:effectLst/>
                        </a:rPr>
                        <a:t>6</a:t>
                      </a:r>
                      <a:r>
                        <a:rPr lang="en-US" sz="1800" dirty="0" smtClean="0">
                          <a:effectLst/>
                        </a:rPr>
                        <a:t>. The</a:t>
                      </a:r>
                      <a:r>
                        <a:rPr lang="en-US" sz="1800" baseline="0" dirty="0" smtClean="0">
                          <a:effectLst/>
                        </a:rPr>
                        <a:t> author’s purpose of        The Lorax was to entertain.  </a:t>
                      </a:r>
                      <a:endParaRPr lang="en-US" sz="1800" dirty="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a:effectLst/>
                        </a:rPr>
                        <a:t> </a:t>
                      </a:r>
                      <a:endParaRPr lang="en-US" sz="700">
                        <a:effectLst/>
                        <a:latin typeface="ZapfHumnst BT"/>
                        <a:ea typeface="Times New Roman" panose="02020603050405020304" pitchFamily="18" charset="0"/>
                        <a:cs typeface="Times New Roman" panose="02020603050405020304" pitchFamily="18" charset="0"/>
                      </a:endParaRPr>
                    </a:p>
                  </a:txBody>
                  <a:tcPr marL="50016" marR="50016" marT="0" marB="0"/>
                </a:tc>
                <a:tc>
                  <a:txBody>
                    <a:bodyPr/>
                    <a:lstStyle/>
                    <a:p>
                      <a:pPr marL="0" marR="0">
                        <a:spcBef>
                          <a:spcPts val="0"/>
                        </a:spcBef>
                        <a:spcAft>
                          <a:spcPts val="0"/>
                        </a:spcAft>
                      </a:pPr>
                      <a:r>
                        <a:rPr lang="en-US" sz="700" dirty="0">
                          <a:effectLst/>
                        </a:rPr>
                        <a:t> </a:t>
                      </a:r>
                      <a:endParaRPr lang="en-US" sz="700" dirty="0">
                        <a:effectLst/>
                        <a:latin typeface="ZapfHumnst BT"/>
                        <a:ea typeface="Times New Roman" panose="02020603050405020304" pitchFamily="18" charset="0"/>
                        <a:cs typeface="Times New Roman" panose="02020603050405020304" pitchFamily="18" charset="0"/>
                      </a:endParaRPr>
                    </a:p>
                  </a:txBody>
                  <a:tcPr marL="50016" marR="50016" marT="0" marB="0"/>
                </a:tc>
              </a:tr>
            </a:tbl>
          </a:graphicData>
        </a:graphic>
      </p:graphicFrame>
      <p:sp>
        <p:nvSpPr>
          <p:cNvPr id="5" name="Title 12"/>
          <p:cNvSpPr>
            <a:spLocks noGrp="1"/>
          </p:cNvSpPr>
          <p:nvPr>
            <p:ph type="title"/>
          </p:nvPr>
        </p:nvSpPr>
        <p:spPr>
          <a:xfrm>
            <a:off x="-1066800" y="0"/>
            <a:ext cx="13258800" cy="694944"/>
          </a:xfrm>
        </p:spPr>
        <p:txBody>
          <a:bodyPr>
            <a:normAutofit/>
          </a:bodyPr>
          <a:lstStyle/>
          <a:p>
            <a:r>
              <a:rPr lang="en-US" sz="1800" dirty="0" smtClean="0">
                <a:solidFill>
                  <a:schemeClr val="accent6">
                    <a:lumMod val="75000"/>
                  </a:schemeClr>
                </a:solidFill>
              </a:rPr>
              <a:t>           Before the story      </a:t>
            </a:r>
            <a:r>
              <a:rPr lang="en-US" sz="3200" dirty="0">
                <a:solidFill>
                  <a:schemeClr val="accent6">
                    <a:lumMod val="75000"/>
                  </a:schemeClr>
                </a:solidFill>
              </a:rPr>
              <a:t>L</a:t>
            </a:r>
            <a:r>
              <a:rPr lang="en-US" sz="3200" dirty="0" smtClean="0">
                <a:solidFill>
                  <a:schemeClr val="accent6">
                    <a:lumMod val="75000"/>
                  </a:schemeClr>
                </a:solidFill>
              </a:rPr>
              <a:t>orax Anticipation Guide  </a:t>
            </a:r>
            <a:r>
              <a:rPr lang="en-US" sz="1800" dirty="0" smtClean="0">
                <a:solidFill>
                  <a:schemeClr val="accent6">
                    <a:lumMod val="75000"/>
                  </a:schemeClr>
                </a:solidFill>
              </a:rPr>
              <a:t>After the story  </a:t>
            </a:r>
            <a:endParaRPr dirty="0">
              <a:solidFill>
                <a:schemeClr val="accent6">
                  <a:lumMod val="75000"/>
                </a:schemeClr>
              </a:solidFill>
            </a:endParaRPr>
          </a:p>
        </p:txBody>
      </p:sp>
      <p:sp>
        <p:nvSpPr>
          <p:cNvPr id="2" name="Multiply 1"/>
          <p:cNvSpPr/>
          <p:nvPr/>
        </p:nvSpPr>
        <p:spPr>
          <a:xfrm>
            <a:off x="6705600" y="1263396"/>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7620000" y="238048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7620000" y="329488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6819900" y="420928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7620000" y="4985512"/>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7620000" y="597966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660400" y="1309116"/>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1574800" y="2380488"/>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1574800" y="3308096"/>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1574800" y="4133596"/>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1574800" y="5047996"/>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685800" y="5884672"/>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42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0</TotalTime>
  <Words>1466</Words>
  <Application>Microsoft Office PowerPoint</Application>
  <PresentationFormat>Widescreen</PresentationFormat>
  <Paragraphs>191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Segoe Print</vt:lpstr>
      <vt:lpstr>Times New Roman</vt:lpstr>
      <vt:lpstr>ZapfHumnst BT</vt:lpstr>
      <vt:lpstr>Nature Illustration 16x9</vt:lpstr>
      <vt:lpstr>Module VI </vt:lpstr>
      <vt:lpstr>PowerPoint Presentation</vt:lpstr>
      <vt:lpstr>               Before the article      Anticipation Guide  After the article  </vt:lpstr>
      <vt:lpstr>PowerPoint Presentation</vt:lpstr>
      <vt:lpstr>PowerPoint Presentation</vt:lpstr>
      <vt:lpstr>PowerPoint Presentation</vt:lpstr>
      <vt:lpstr>PowerPoint Presentation</vt:lpstr>
      <vt:lpstr>PowerPoint Presentation</vt:lpstr>
      <vt:lpstr>           Before the story      Lorax Anticipation Guide  After the story  </vt:lpstr>
      <vt:lpstr>PowerPoint Presentation</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2015-02-27T00:11:51Z</dcterms:created>
  <dcterms:modified xsi:type="dcterms:W3CDTF">2015-06-10T00:59:24Z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